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40"/>
  </p:notesMasterIdLst>
  <p:sldIdLst>
    <p:sldId id="4779" r:id="rId2"/>
    <p:sldId id="483" r:id="rId3"/>
    <p:sldId id="521" r:id="rId4"/>
    <p:sldId id="1830" r:id="rId5"/>
    <p:sldId id="1835" r:id="rId6"/>
    <p:sldId id="4754" r:id="rId7"/>
    <p:sldId id="290" r:id="rId8"/>
    <p:sldId id="4755" r:id="rId9"/>
    <p:sldId id="4757" r:id="rId10"/>
    <p:sldId id="4441" r:id="rId11"/>
    <p:sldId id="4756" r:id="rId12"/>
    <p:sldId id="4759" r:id="rId13"/>
    <p:sldId id="4760" r:id="rId14"/>
    <p:sldId id="4761" r:id="rId15"/>
    <p:sldId id="4762" r:id="rId16"/>
    <p:sldId id="4763" r:id="rId17"/>
    <p:sldId id="3385" r:id="rId18"/>
    <p:sldId id="4752" r:id="rId19"/>
    <p:sldId id="4445" r:id="rId20"/>
    <p:sldId id="4736" r:id="rId21"/>
    <p:sldId id="308" r:id="rId22"/>
    <p:sldId id="4766" r:id="rId23"/>
    <p:sldId id="4768" r:id="rId24"/>
    <p:sldId id="4767" r:id="rId25"/>
    <p:sldId id="4769" r:id="rId26"/>
    <p:sldId id="4782" r:id="rId27"/>
    <p:sldId id="4770" r:id="rId28"/>
    <p:sldId id="4783" r:id="rId29"/>
    <p:sldId id="4772" r:id="rId30"/>
    <p:sldId id="4773" r:id="rId31"/>
    <p:sldId id="4775" r:id="rId32"/>
    <p:sldId id="4784" r:id="rId33"/>
    <p:sldId id="4765" r:id="rId34"/>
    <p:sldId id="4718" r:id="rId35"/>
    <p:sldId id="4777" r:id="rId36"/>
    <p:sldId id="4785" r:id="rId37"/>
    <p:sldId id="4780" r:id="rId38"/>
    <p:sldId id="4781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D579"/>
    <a:srgbClr val="222E3E"/>
    <a:srgbClr val="232B4D"/>
    <a:srgbClr val="061553"/>
    <a:srgbClr val="009051"/>
    <a:srgbClr val="0C5326"/>
    <a:srgbClr val="00670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408"/>
    <p:restoredTop sz="96281"/>
  </p:normalViewPr>
  <p:slideViewPr>
    <p:cSldViewPr snapToGrid="0" snapToObjects="1">
      <p:cViewPr varScale="1">
        <p:scale>
          <a:sx n="127" d="100"/>
          <a:sy n="127" d="100"/>
        </p:scale>
        <p:origin x="352" y="17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14" d="100"/>
        <a:sy n="114" d="100"/>
      </p:scale>
      <p:origin x="0" y="0"/>
    </p:cViewPr>
  </p:notesTextViewPr>
  <p:sorterViewPr>
    <p:cViewPr>
      <p:scale>
        <a:sx n="40" d="100"/>
        <a:sy n="40" d="100"/>
      </p:scale>
      <p:origin x="0" y="0"/>
    </p:cViewPr>
  </p:sorterViewPr>
  <p:notesViewPr>
    <p:cSldViewPr snapToGrid="0" snapToObjects="1">
      <p:cViewPr>
        <p:scale>
          <a:sx n="140" d="100"/>
          <a:sy n="140" d="100"/>
        </p:scale>
        <p:origin x="2760" y="-10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CC58C2-35A8-A840-AD10-EE8B8703026D}" type="datetimeFigureOut">
              <a:rPr lang="en-US" smtClean="0"/>
              <a:t>7/16/23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F7D95B-A942-9244-9862-82C1F5AE49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8672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F7D95B-A942-9244-9862-82C1F5AE490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5082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F7D95B-A942-9244-9862-82C1F5AE490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6260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8150" y="457200"/>
            <a:ext cx="5981700" cy="3363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89E5F-BEEF-42A1-A57B-E5A736D51194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1578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F7D95B-A942-9244-9862-82C1F5AE490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6571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F7D95B-A942-9244-9862-82C1F5AE490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93999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F7D95B-A942-9244-9862-82C1F5AE490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8554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F7D95B-A942-9244-9862-82C1F5AE490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236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F7D95B-A942-9244-9862-82C1F5AE490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895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88194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0DC58B-5992-482F-B691-240AC7B4D8C3}" type="slidenum">
              <a:rPr lang="en-US" altLang="en-US" smtClean="0"/>
              <a:pPr/>
              <a:t>18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5487109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F7D95B-A942-9244-9862-82C1F5AE490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3031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8150" y="457200"/>
            <a:ext cx="5981700" cy="3363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89E5F-BEEF-42A1-A57B-E5A736D51194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84608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920" b="0" i="0" kern="1200" dirty="0">
              <a:solidFill>
                <a:schemeClr val="tx1"/>
              </a:solidFill>
              <a:effectLst/>
              <a:latin typeface="Amazon Ember Regular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0DC58B-5992-482F-B691-240AC7B4D8C3}" type="slidenum">
              <a:rPr lang="en-US" altLang="en-US" smtClean="0"/>
              <a:pPr/>
              <a:t>20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39597549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191242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F7D95B-A942-9244-9862-82C1F5AE490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58045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F7D95B-A942-9244-9862-82C1F5AE490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78346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920" b="0" i="0" kern="1200" dirty="0">
              <a:solidFill>
                <a:schemeClr val="tx1"/>
              </a:solidFill>
              <a:effectLst/>
              <a:latin typeface="Amazon Ember Regular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352325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F7D95B-A942-9244-9862-82C1F5AE490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40748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F7D95B-A942-9244-9862-82C1F5AE490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5423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F7D95B-A942-9244-9862-82C1F5AE490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92400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F7D95B-A942-9244-9862-82C1F5AE490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58391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F7D95B-A942-9244-9862-82C1F5AE490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4892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793151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F7D95B-A942-9244-9862-82C1F5AE490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68565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F7D95B-A942-9244-9862-82C1F5AE490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668643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F7D95B-A942-9244-9862-82C1F5AE490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80483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920" b="0" i="0" kern="1200" dirty="0">
              <a:solidFill>
                <a:schemeClr val="tx1"/>
              </a:solidFill>
              <a:effectLst/>
              <a:latin typeface="Amazon Ember Regular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0DC58B-5992-482F-B691-240AC7B4D8C3}" type="slidenum">
              <a:rPr lang="en-US" altLang="en-US" smtClean="0"/>
              <a:pPr/>
              <a:t>33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63354715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F7D95B-A942-9244-9862-82C1F5AE490D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77511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F7D95B-A942-9244-9862-82C1F5AE490D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78930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F7D95B-A942-9244-9862-82C1F5AE490D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98667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F7D95B-A942-9244-9862-82C1F5AE490D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35100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F7D95B-A942-9244-9862-82C1F5AE490D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7525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F7D95B-A942-9244-9862-82C1F5AE490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143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F7D95B-A942-9244-9862-82C1F5AE490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5153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F7D95B-A942-9244-9862-82C1F5AE490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0535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F7D95B-A942-9244-9862-82C1F5AE490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1107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F7D95B-A942-9244-9862-82C1F5AE490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867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F7D95B-A942-9244-9862-82C1F5AE490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4589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E260DE7-04AD-4C12-9D26-5A8DB9DF78C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474F9FA-D015-474A-AB83-4D7AE427C67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5602" y="551423"/>
            <a:ext cx="1003173" cy="6001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FDF3A4-5795-4C3E-A626-E8705501F60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8" y="2026178"/>
            <a:ext cx="6460999" cy="726547"/>
          </a:xfrm>
        </p:spPr>
        <p:txBody>
          <a:bodyPr wrap="square" anchor="t" anchorCtr="0"/>
          <a:lstStyle>
            <a:lvl1pPr algn="l">
              <a:defRPr sz="4800"/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AD1914-560C-4D5C-AA3F-8A993D908EC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2752725"/>
            <a:ext cx="6460998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4349712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/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54CE4ED-4096-479A-AA41-A2286E854B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1721368"/>
            <a:ext cx="6477002" cy="2585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200" b="1" i="0" cap="all" spc="300" baseline="0"/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4762500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/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BB72998-CF78-E641-92D5-30F654C2CA87}"/>
              </a:ext>
            </a:extLst>
          </p:cNvPr>
          <p:cNvSpPr txBox="1"/>
          <p:nvPr/>
        </p:nvSpPr>
        <p:spPr>
          <a:xfrm>
            <a:off x="609600" y="6389813"/>
            <a:ext cx="1946367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" dirty="0">
                <a:solidFill>
                  <a:schemeClr val="tx2"/>
                </a:solidFill>
              </a:rPr>
              <a:t>© 2023, Amazon Web Services, Inc. or its affiliates.</a:t>
            </a:r>
          </a:p>
        </p:txBody>
      </p:sp>
    </p:spTree>
    <p:extLst>
      <p:ext uri="{BB962C8B-B14F-4D97-AF65-F5344CB8AC3E}">
        <p14:creationId xmlns:p14="http://schemas.microsoft.com/office/powerpoint/2010/main" val="2004620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C8CF9-BF86-4458-BFA4-38F0F2DB98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 only layout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A22A18-A983-4477-9CE2-E889A78034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6B6389-19E6-4677-81FB-25CCEB0E3D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907AE9-2A8E-446F-AC5C-E522F1C02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3FBBE-687F-7A49-A57C-1AD5CB014E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406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with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9E5E4A50-58AB-41B2-9F86-A8A832F565B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3C8CF9-BF86-4458-BFA4-38F0F2DB98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 only layout with art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FF00575-76B9-4D8B-9903-136ED9A42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6CDB515-1F55-4916-8897-BD5A83C12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0F2630-6040-4D96-BE1B-D7C27F2C1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3FBBE-687F-7A49-A57C-1AD5CB014EFC}" type="slidenum">
              <a:rPr lang="en-US" smtClean="0"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11CAE95-5DCF-4586-87BE-3A8F905DE3A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C8D7861-7FF1-0946-8A82-86A7F99607C6}"/>
              </a:ext>
            </a:extLst>
          </p:cNvPr>
          <p:cNvSpPr txBox="1"/>
          <p:nvPr/>
        </p:nvSpPr>
        <p:spPr>
          <a:xfrm>
            <a:off x="5122817" y="6389813"/>
            <a:ext cx="1946367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" dirty="0"/>
              <a:t>© 2023, Amazon Web Services, Inc. or its affiliates.</a:t>
            </a:r>
          </a:p>
        </p:txBody>
      </p:sp>
    </p:spTree>
    <p:extLst>
      <p:ext uri="{BB962C8B-B14F-4D97-AF65-F5344CB8AC3E}">
        <p14:creationId xmlns:p14="http://schemas.microsoft.com/office/powerpoint/2010/main" val="3916355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C8CF9-BF86-4458-BFA4-38F0F2DB98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 and subtitle layout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6213DF-CEC6-4F46-9CD4-5ED4A416AF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1455968"/>
            <a:ext cx="10972800" cy="258532"/>
          </a:xfrm>
        </p:spPr>
        <p:txBody>
          <a:bodyPr/>
          <a:lstStyle>
            <a:lvl1pPr marL="0" indent="0">
              <a:buNone/>
              <a:defRPr sz="1200" b="1" i="0" cap="all" spc="300" baseline="0"/>
            </a:lvl1pPr>
          </a:lstStyle>
          <a:p>
            <a:pPr lvl="0"/>
            <a:r>
              <a:rPr lang="en-US" dirty="0"/>
              <a:t>Enter subtitle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312CB8C-58A4-4758-8C91-E8641A9F6DC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444248-408B-4052-8B56-17F469F98EA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178479-5E5D-4B94-9958-5C40D64BED6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813FBBE-687F-7A49-A57C-1AD5CB014E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14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840">
          <p15:clr>
            <a:srgbClr val="9FCC3B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F86B726-34C0-4C1C-A252-97930DC77E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3103B0-BAC9-4248-BF05-F8F64F81D3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BB167B-71A0-4735-93B6-5A034F89F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3FBBE-687F-7A49-A57C-1AD5CB014E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725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8ECA2-6D6E-4722-9B75-7468AE1E58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 and content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25BCD8-5D1C-48DC-A21B-317A0B7D55A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" y="1714500"/>
            <a:ext cx="10972800" cy="4495800"/>
          </a:xfrm>
        </p:spPr>
        <p:txBody>
          <a:bodyPr/>
          <a:lstStyle>
            <a:lvl1pPr marL="0" indent="0">
              <a:spcAft>
                <a:spcPts val="1800"/>
              </a:spcAft>
              <a:buNone/>
              <a:defRPr/>
            </a:lvl1pPr>
            <a:lvl2pPr marL="285750" indent="0">
              <a:spcAft>
                <a:spcPts val="1800"/>
              </a:spcAft>
              <a:buNone/>
              <a:defRPr/>
            </a:lvl2pPr>
            <a:lvl3pPr marL="628650" indent="0">
              <a:spcAft>
                <a:spcPts val="1800"/>
              </a:spcAft>
              <a:buNone/>
              <a:defRPr/>
            </a:lvl3pPr>
            <a:lvl4pPr marL="914400" indent="0">
              <a:spcAft>
                <a:spcPts val="1800"/>
              </a:spcAft>
              <a:buNone/>
              <a:defRPr/>
            </a:lvl4pPr>
            <a:lvl5pPr marL="1143000" indent="0">
              <a:spcAft>
                <a:spcPts val="1800"/>
              </a:spcAft>
              <a:buNone/>
              <a:defRPr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B02A07-9279-4389-95B8-CFF5307F9E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24D072-A634-4E51-88E3-AFF4BBF53F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391B74-659E-4EB1-8DB0-B962093F0B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3FBBE-687F-7A49-A57C-1AD5CB014E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039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Bullet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8ECA2-6D6E-4722-9B75-7468AE1E58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 and bulleted content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25BCD8-5D1C-48DC-A21B-317A0B7D55A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" y="1714500"/>
            <a:ext cx="10972800" cy="4495800"/>
          </a:xfrm>
        </p:spPr>
        <p:txBody>
          <a:bodyPr/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28ABEB-87DF-4979-B8D5-38D09C1582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7DE3A9-1F3C-45F4-9F53-543C4B62D7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27DE2B-5658-4ECD-9AB5-497E1D05E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3FBBE-687F-7A49-A57C-1AD5CB014E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074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8ECA2-6D6E-4722-9B75-7468AE1E58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Title, subtitle, and content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25BCD8-5D1C-48DC-A21B-317A0B7D55A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" y="2133600"/>
            <a:ext cx="10972800" cy="4076700"/>
          </a:xfrm>
        </p:spPr>
        <p:txBody>
          <a:bodyPr/>
          <a:lstStyle>
            <a:lvl1pPr marL="0" indent="0">
              <a:spcAft>
                <a:spcPts val="1800"/>
              </a:spcAft>
              <a:buNone/>
              <a:defRPr/>
            </a:lvl1pPr>
            <a:lvl2pPr marL="285750" indent="0">
              <a:spcAft>
                <a:spcPts val="1800"/>
              </a:spcAft>
              <a:buNone/>
              <a:defRPr/>
            </a:lvl2pPr>
            <a:lvl3pPr marL="628650" indent="0">
              <a:spcAft>
                <a:spcPts val="1800"/>
              </a:spcAft>
              <a:buNone/>
              <a:defRPr/>
            </a:lvl3pPr>
            <a:lvl4pPr marL="914400" indent="0">
              <a:spcAft>
                <a:spcPts val="1800"/>
              </a:spcAft>
              <a:buNone/>
              <a:defRPr/>
            </a:lvl4pPr>
            <a:lvl5pPr marL="1143000" indent="0">
              <a:spcAft>
                <a:spcPts val="1800"/>
              </a:spcAft>
              <a:buNone/>
              <a:defRPr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42CBB3C-A513-466E-B53F-E5E5781263E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1455968"/>
            <a:ext cx="10972800" cy="258532"/>
          </a:xfrm>
        </p:spPr>
        <p:txBody>
          <a:bodyPr/>
          <a:lstStyle>
            <a:lvl1pPr marL="0" indent="0">
              <a:buNone/>
              <a:defRPr sz="1200" b="1" i="0" cap="all" spc="300" baseline="0"/>
            </a:lvl1pPr>
          </a:lstStyle>
          <a:p>
            <a:pPr lvl="0"/>
            <a:r>
              <a:rPr lang="en-US" dirty="0"/>
              <a:t>Enter subtitle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FFB481-AB60-43A3-947D-B4556E8AB26A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4A915F-71E7-41C4-907A-C8F1E2D177D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7AFA98-7BE3-48BD-9D56-EE4F5EEB238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813FBBE-687F-7A49-A57C-1AD5CB014E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14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840">
          <p15:clr>
            <a:srgbClr val="9FCC3B"/>
          </p15:clr>
        </p15:guide>
        <p15:guide id="2" orient="horz" pos="1128">
          <p15:clr>
            <a:srgbClr val="9FCC3B"/>
          </p15:clr>
        </p15:guide>
        <p15:guide id="3" orient="horz" pos="1344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, and Bullet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8ECA2-6D6E-4722-9B75-7468AE1E58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Title, subtitle, and bulleted content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25BCD8-5D1C-48DC-A21B-317A0B7D55A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" y="1981200"/>
            <a:ext cx="10972800" cy="42291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C73DDF9C-7004-4F4E-8707-3F8553760CA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1457034"/>
            <a:ext cx="10972800" cy="258532"/>
          </a:xfrm>
        </p:spPr>
        <p:txBody>
          <a:bodyPr/>
          <a:lstStyle>
            <a:lvl1pPr marL="0" indent="0">
              <a:buNone/>
              <a:defRPr sz="1200" b="1" i="0" cap="all" spc="300" baseline="0"/>
            </a:lvl1pPr>
          </a:lstStyle>
          <a:p>
            <a:pPr lvl="0"/>
            <a:r>
              <a:rPr lang="en-US" dirty="0"/>
              <a:t>Enter subtitle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E9B8C3-36CA-4A97-B3FF-2FCDD97E1A02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EEE534-0361-47D3-8F92-2D7522A226D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4270F7-2BCA-4119-8F34-BD17AB29E14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813FBBE-687F-7A49-A57C-1AD5CB014E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819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840">
          <p15:clr>
            <a:srgbClr val="9FCC3B"/>
          </p15:clr>
        </p15:guide>
        <p15:guide id="2" orient="horz" pos="1128">
          <p15:clr>
            <a:srgbClr val="9FCC3B"/>
          </p15:clr>
        </p15:guide>
        <p15:guide id="3" orient="horz" pos="1248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,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8ECA2-6D6E-4722-9B75-7468AE1E58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914401"/>
            <a:ext cx="5334000" cy="108584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Title, content, and image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25BCD8-5D1C-48DC-A21B-317A0B7D55A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" y="2171700"/>
            <a:ext cx="5334000" cy="4038599"/>
          </a:xfrm>
        </p:spPr>
        <p:txBody>
          <a:bodyPr/>
          <a:lstStyle>
            <a:lvl1pPr marL="0" indent="0">
              <a:spcAft>
                <a:spcPts val="1800"/>
              </a:spcAft>
              <a:buNone/>
              <a:defRPr sz="2400"/>
            </a:lvl1pPr>
            <a:lvl2pPr marL="285750" indent="0">
              <a:spcAft>
                <a:spcPts val="1800"/>
              </a:spcAft>
              <a:buNone/>
              <a:defRPr sz="2000"/>
            </a:lvl2pPr>
            <a:lvl3pPr marL="628650" indent="0">
              <a:spcAft>
                <a:spcPts val="1800"/>
              </a:spcAft>
              <a:buNone/>
              <a:defRPr sz="1800"/>
            </a:lvl3pPr>
            <a:lvl4pPr marL="914400" indent="0">
              <a:spcAft>
                <a:spcPts val="1800"/>
              </a:spcAft>
              <a:buNone/>
              <a:defRPr sz="1600"/>
            </a:lvl4pPr>
            <a:lvl5pPr marL="1143000" indent="0">
              <a:spcAft>
                <a:spcPts val="1800"/>
              </a:spcAft>
              <a:buNone/>
              <a:defRPr sz="1600"/>
            </a:lvl5pPr>
          </a:lstStyle>
          <a:p>
            <a:pPr lvl="0"/>
            <a:r>
              <a:rPr lang="en-US" dirty="0"/>
              <a:t>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3B2582F-3FE9-42AC-8572-5C27E1A8E55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248400" y="0"/>
            <a:ext cx="5943600" cy="6858000"/>
          </a:xfrm>
        </p:spPr>
        <p:txBody>
          <a:bodyPr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(or paste) to insert picture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3FE715-EC87-4B8E-9C5A-5A9D588BB97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D5F6CD-847A-4EBE-9BAA-72269373CEE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C972F2-75D0-4C1D-B2C9-D4DDBBA7EBA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813FBBE-687F-7A49-A57C-1AD5CB014E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720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1368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A4C8A-667C-40C7-9A6D-BA3F977C5F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Two-column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10331E-4F8F-4DEC-91C1-F631560E660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09600" y="1714500"/>
            <a:ext cx="5248274" cy="4495800"/>
          </a:xfrm>
        </p:spPr>
        <p:txBody>
          <a:bodyPr/>
          <a:lstStyle>
            <a:lvl1pPr marL="0" indent="0">
              <a:spcAft>
                <a:spcPts val="1800"/>
              </a:spcAft>
              <a:buNone/>
              <a:defRPr sz="2400"/>
            </a:lvl1pPr>
            <a:lvl2pPr marL="285750" indent="0">
              <a:spcAft>
                <a:spcPts val="1800"/>
              </a:spcAft>
              <a:buNone/>
              <a:defRPr sz="2000"/>
            </a:lvl2pPr>
            <a:lvl3pPr marL="628650" indent="0">
              <a:spcAft>
                <a:spcPts val="1800"/>
              </a:spcAft>
              <a:buNone/>
              <a:defRPr sz="1800"/>
            </a:lvl3pPr>
            <a:lvl4pPr marL="914400" indent="0">
              <a:spcAft>
                <a:spcPts val="1800"/>
              </a:spcAft>
              <a:buNone/>
              <a:defRPr sz="1600"/>
            </a:lvl4pPr>
            <a:lvl5pPr marL="1143000" indent="0">
              <a:spcAft>
                <a:spcPts val="1800"/>
              </a:spcAft>
              <a:buNone/>
              <a:defRPr sz="16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72257F-5E84-444A-B9C4-CCB856025EB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334125" y="1714499"/>
            <a:ext cx="5248276" cy="4495800"/>
          </a:xfrm>
        </p:spPr>
        <p:txBody>
          <a:bodyPr/>
          <a:lstStyle>
            <a:lvl1pPr marL="0" indent="0">
              <a:spcAft>
                <a:spcPts val="1800"/>
              </a:spcAft>
              <a:buNone/>
              <a:defRPr sz="2400"/>
            </a:lvl1pPr>
            <a:lvl2pPr marL="285750" indent="0">
              <a:spcAft>
                <a:spcPts val="1800"/>
              </a:spcAft>
              <a:buNone/>
              <a:defRPr sz="2000"/>
            </a:lvl2pPr>
            <a:lvl3pPr marL="628650" indent="0">
              <a:spcAft>
                <a:spcPts val="1800"/>
              </a:spcAft>
              <a:buNone/>
              <a:defRPr sz="1800"/>
            </a:lvl3pPr>
            <a:lvl4pPr marL="914400" indent="0">
              <a:spcAft>
                <a:spcPts val="1800"/>
              </a:spcAft>
              <a:buNone/>
              <a:defRPr sz="1600"/>
            </a:lvl4pPr>
            <a:lvl5pPr marL="1143000" indent="0">
              <a:spcAft>
                <a:spcPts val="1800"/>
              </a:spcAft>
              <a:buNone/>
              <a:defRPr sz="16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8530C4-DC55-4C62-84CC-692229E785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4B8C68-5C05-4F96-9FF2-B531F83A53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B81369-2E97-4C0B-9762-D765E2837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3FBBE-687F-7A49-A57C-1AD5CB014E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137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66E1332B-B9B3-44AE-8A49-2626B8091F1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FDF3A4-5795-4C3E-A626-E8705501F60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8" y="2026178"/>
            <a:ext cx="6460999" cy="726547"/>
          </a:xfrm>
        </p:spPr>
        <p:txBody>
          <a:bodyPr wrap="square" anchor="t" anchorCtr="0"/>
          <a:lstStyle>
            <a:lvl1pPr algn="l">
              <a:defRPr sz="4800"/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AD1914-560C-4D5C-AA3F-8A993D908EC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2752725"/>
            <a:ext cx="6460998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4349712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/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54CE4ED-4096-479A-AA41-A2286E854B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1721368"/>
            <a:ext cx="6477002" cy="2585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200" b="1" i="0" cap="all" spc="300" baseline="0"/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4762500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/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2353722-68E3-4138-8A81-F72F7531BC4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5602" y="551423"/>
            <a:ext cx="1003173" cy="60018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971CFF5-8D12-D644-B3DD-B5544FAAACE1}"/>
              </a:ext>
            </a:extLst>
          </p:cNvPr>
          <p:cNvSpPr txBox="1"/>
          <p:nvPr/>
        </p:nvSpPr>
        <p:spPr>
          <a:xfrm>
            <a:off x="609600" y="6389813"/>
            <a:ext cx="1946367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" dirty="0">
                <a:solidFill>
                  <a:schemeClr val="tx2"/>
                </a:solidFill>
              </a:rPr>
              <a:t>© 2023, Amazon Web Services, Inc. or its affiliates.</a:t>
            </a:r>
          </a:p>
        </p:txBody>
      </p:sp>
    </p:spTree>
    <p:extLst>
      <p:ext uri="{BB962C8B-B14F-4D97-AF65-F5344CB8AC3E}">
        <p14:creationId xmlns:p14="http://schemas.microsoft.com/office/powerpoint/2010/main" val="23421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D5D51-461F-4BF3-B83C-3319F4FEFF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917577"/>
            <a:ext cx="10972800" cy="53553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Two-column layout with subheadings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1CA65A-3F20-4CCD-AE7B-297E975BC0E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599" y="1743647"/>
            <a:ext cx="5248656" cy="369332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BED614-1324-4FC8-94DC-2BB58446A188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09598" y="2141554"/>
            <a:ext cx="5248656" cy="4068746"/>
          </a:xfrm>
        </p:spPr>
        <p:txBody>
          <a:bodyPr/>
          <a:lstStyle>
            <a:lvl1pPr marL="0" indent="0">
              <a:buNone/>
              <a:defRPr sz="1800"/>
            </a:lvl1pPr>
            <a:lvl2pPr marL="285750" indent="0">
              <a:buNone/>
              <a:defRPr sz="1600"/>
            </a:lvl2pPr>
            <a:lvl3pPr marL="628650" indent="0"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CE1A54-1330-4A91-B63D-5CFA63F9FFDF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334125" y="1743647"/>
            <a:ext cx="5248656" cy="369332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49DC76-96C3-408F-9627-4D642BE1BDD7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334125" y="2141554"/>
            <a:ext cx="5248656" cy="4068746"/>
          </a:xfrm>
        </p:spPr>
        <p:txBody>
          <a:bodyPr/>
          <a:lstStyle>
            <a:lvl1pPr marL="0" indent="0">
              <a:buNone/>
              <a:defRPr sz="1800"/>
            </a:lvl1pPr>
            <a:lvl2pPr marL="285750" indent="0">
              <a:buNone/>
              <a:defRPr sz="1600"/>
            </a:lvl2pPr>
            <a:lvl3pPr marL="628650" indent="0"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96D1DC3-FE4E-4BC2-8CA3-4ED12B1380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24AE993-84F9-4B17-BB98-5AAAFAF3EA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E2CB0EC-BB93-4417-89BD-8704180EA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3FBBE-687F-7A49-A57C-1AD5CB014E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244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344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hree column with sub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D5D51-461F-4BF3-B83C-3319F4FEFF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917577"/>
            <a:ext cx="10972800" cy="53553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Three-column layout with subheadings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1CA65A-3F20-4CCD-AE7B-297E975BC0E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599" y="1743647"/>
            <a:ext cx="3483864" cy="369332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BED614-1324-4FC8-94DC-2BB58446A188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09598" y="2141554"/>
            <a:ext cx="3483864" cy="4068746"/>
          </a:xfrm>
        </p:spPr>
        <p:txBody>
          <a:bodyPr/>
          <a:lstStyle>
            <a:lvl1pPr marL="0" indent="0">
              <a:buNone/>
              <a:defRPr sz="1800"/>
            </a:lvl1pPr>
            <a:lvl2pPr marL="285750" indent="0">
              <a:buNone/>
              <a:defRPr sz="1600"/>
            </a:lvl2pPr>
            <a:lvl3pPr marL="628650" indent="0"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CE1A54-1330-4A91-B63D-5CFA63F9FFDF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354068" y="1743647"/>
            <a:ext cx="3483864" cy="369332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49DC76-96C3-408F-9627-4D642BE1BDD7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354067" y="2141554"/>
            <a:ext cx="3483864" cy="4068746"/>
          </a:xfrm>
        </p:spPr>
        <p:txBody>
          <a:bodyPr/>
          <a:lstStyle>
            <a:lvl1pPr marL="0" indent="0">
              <a:buNone/>
              <a:defRPr sz="1800"/>
            </a:lvl1pPr>
            <a:lvl2pPr marL="285750" indent="0">
              <a:buNone/>
              <a:defRPr sz="1600"/>
            </a:lvl2pPr>
            <a:lvl3pPr marL="628650" indent="0"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EB7A6272-EB3F-49FE-8293-213DA74B26E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098536" y="1743647"/>
            <a:ext cx="3483864" cy="369332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A4C7D216-B044-4089-8FA7-0E2598881E88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8098536" y="2141554"/>
            <a:ext cx="3483864" cy="4068746"/>
          </a:xfrm>
        </p:spPr>
        <p:txBody>
          <a:bodyPr/>
          <a:lstStyle>
            <a:lvl1pPr marL="0" indent="0">
              <a:buNone/>
              <a:defRPr sz="1800"/>
            </a:lvl1pPr>
            <a:lvl2pPr marL="285750" indent="0">
              <a:buNone/>
              <a:defRPr sz="1600"/>
            </a:lvl2pPr>
            <a:lvl3pPr marL="628650" indent="0"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4B58E081-E30E-4521-AEC0-F25E96B2F80B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8E5D495B-454B-46AE-A85D-594A0B9FDDCC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05D547-F845-48C9-979D-DD2269BB9C80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813FBBE-687F-7A49-A57C-1AD5CB014E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27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344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hree column with sub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D5D51-461F-4BF3-B83C-3319F4FEFF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917577"/>
            <a:ext cx="10972800" cy="53553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Three-column layout with subheadings and images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1CA65A-3F20-4CCD-AE7B-297E975BC0E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599" y="3286697"/>
            <a:ext cx="3483864" cy="369332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BED614-1324-4FC8-94DC-2BB58446A188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09598" y="3656030"/>
            <a:ext cx="3483864" cy="2554270"/>
          </a:xfrm>
        </p:spPr>
        <p:txBody>
          <a:bodyPr/>
          <a:lstStyle>
            <a:lvl1pPr marL="0" indent="0">
              <a:buNone/>
              <a:defRPr sz="1800"/>
            </a:lvl1pPr>
            <a:lvl2pPr marL="285750" indent="0">
              <a:buNone/>
              <a:defRPr sz="1600"/>
            </a:lvl2pPr>
            <a:lvl3pPr marL="628650" indent="0"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CE1A54-1330-4A91-B63D-5CFA63F9FFDF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354068" y="3286697"/>
            <a:ext cx="3483864" cy="369332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49DC76-96C3-408F-9627-4D642BE1BDD7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354067" y="3656030"/>
            <a:ext cx="3483864" cy="2554270"/>
          </a:xfrm>
        </p:spPr>
        <p:txBody>
          <a:bodyPr/>
          <a:lstStyle>
            <a:lvl1pPr marL="0" indent="0">
              <a:buNone/>
              <a:defRPr sz="1800"/>
            </a:lvl1pPr>
            <a:lvl2pPr marL="285750" indent="0">
              <a:buNone/>
              <a:defRPr sz="1600"/>
            </a:lvl2pPr>
            <a:lvl3pPr marL="628650" indent="0"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EB7A6272-EB3F-49FE-8293-213DA74B26E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098536" y="3286697"/>
            <a:ext cx="3483864" cy="369332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A4C7D216-B044-4089-8FA7-0E2598881E88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8098536" y="3656030"/>
            <a:ext cx="3483864" cy="2554270"/>
          </a:xfrm>
        </p:spPr>
        <p:txBody>
          <a:bodyPr/>
          <a:lstStyle>
            <a:lvl1pPr marL="0" indent="0">
              <a:buNone/>
              <a:defRPr sz="1800"/>
            </a:lvl1pPr>
            <a:lvl2pPr marL="285750" indent="0">
              <a:buNone/>
              <a:defRPr sz="1600"/>
            </a:lvl2pPr>
            <a:lvl3pPr marL="628650" indent="0"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FFCFB8E8-C9F0-4143-9378-EA7F6C76665B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D7D1B458-DF75-45ED-B8CC-69A72676AB0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BB1AFFF-5B96-4371-BCA2-F0CE04ECF7FC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813FBBE-687F-7A49-A57C-1AD5CB014EFC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E1FED918-02AD-4AE8-80A2-5FBE2CA7CD4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500631" y="1553369"/>
            <a:ext cx="1701800" cy="1481931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6A07340D-F35E-44B1-83E7-553D9B9F4A1B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245099" y="1553369"/>
            <a:ext cx="1701800" cy="1481931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15" name="Picture Placeholder 12">
            <a:extLst>
              <a:ext uri="{FF2B5EF4-FFF2-40B4-BE49-F238E27FC236}">
                <a16:creationId xmlns:a16="http://schemas.microsoft.com/office/drawing/2014/main" id="{0E39C743-124E-4ED1-8147-16B673DA194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989568" y="1553369"/>
            <a:ext cx="1701800" cy="1481931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</a:lstStyle>
          <a:p>
            <a:r>
              <a:rPr lang="en-US" dirty="0"/>
              <a:t>Click icon to add image</a:t>
            </a:r>
          </a:p>
        </p:txBody>
      </p:sp>
    </p:spTree>
    <p:extLst>
      <p:ext uri="{BB962C8B-B14F-4D97-AF65-F5344CB8AC3E}">
        <p14:creationId xmlns:p14="http://schemas.microsoft.com/office/powerpoint/2010/main" val="3758500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064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Four column with sub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D5D51-461F-4BF3-B83C-3319F4FEFF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917577"/>
            <a:ext cx="10972800" cy="53553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Four-column layout with subheadings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1CA65A-3F20-4CCD-AE7B-297E975BC0E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599" y="1743647"/>
            <a:ext cx="2377440" cy="369332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BED614-1324-4FC8-94DC-2BB58446A188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09598" y="2141554"/>
            <a:ext cx="2377440" cy="4068746"/>
          </a:xfrm>
        </p:spPr>
        <p:txBody>
          <a:bodyPr/>
          <a:lstStyle>
            <a:lvl1pPr marL="0" indent="0">
              <a:buNone/>
              <a:defRPr sz="1800"/>
            </a:lvl1pPr>
            <a:lvl2pPr marL="285750" indent="0">
              <a:buNone/>
              <a:defRPr sz="1600"/>
            </a:lvl2pPr>
            <a:lvl3pPr marL="628650" indent="0"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CE1A54-1330-4A91-B63D-5CFA63F9FFDF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3474719" y="1743647"/>
            <a:ext cx="2377440" cy="369332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49DC76-96C3-408F-9627-4D642BE1BDD7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3474719" y="2141554"/>
            <a:ext cx="2377440" cy="4068746"/>
          </a:xfrm>
        </p:spPr>
        <p:txBody>
          <a:bodyPr/>
          <a:lstStyle>
            <a:lvl1pPr marL="0" indent="0">
              <a:buNone/>
              <a:defRPr sz="1800"/>
            </a:lvl1pPr>
            <a:lvl2pPr marL="285750" indent="0">
              <a:buNone/>
              <a:defRPr sz="1600"/>
            </a:lvl2pPr>
            <a:lvl3pPr marL="628650" indent="0"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EB7A6272-EB3F-49FE-8293-213DA74B26E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39839" y="1743647"/>
            <a:ext cx="2377440" cy="369332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A4C7D216-B044-4089-8FA7-0E2598881E88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339840" y="2141554"/>
            <a:ext cx="2377440" cy="4068746"/>
          </a:xfrm>
        </p:spPr>
        <p:txBody>
          <a:bodyPr/>
          <a:lstStyle>
            <a:lvl1pPr marL="0" indent="0">
              <a:buNone/>
              <a:defRPr sz="1800"/>
            </a:lvl1pPr>
            <a:lvl2pPr marL="285750" indent="0">
              <a:buNone/>
              <a:defRPr sz="1600"/>
            </a:lvl2pPr>
            <a:lvl3pPr marL="628650" indent="0"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4A70CBA4-9A7C-4AA6-80BD-DA7E39D565C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204960" y="1743647"/>
            <a:ext cx="2377440" cy="369332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188FFD55-A15C-40BB-919A-289EBCA6F226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9204960" y="2141554"/>
            <a:ext cx="2377440" cy="4068746"/>
          </a:xfrm>
        </p:spPr>
        <p:txBody>
          <a:bodyPr/>
          <a:lstStyle>
            <a:lvl1pPr marL="0" indent="0">
              <a:buNone/>
              <a:defRPr sz="1800"/>
            </a:lvl1pPr>
            <a:lvl2pPr marL="285750" indent="0">
              <a:buNone/>
              <a:defRPr sz="1600"/>
            </a:lvl2pPr>
            <a:lvl3pPr marL="628650" indent="0"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ADEB3A35-9813-4635-AE9D-3B9F6CA53160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2617FC00-CD62-4B48-80A6-4E68401E960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1F0D3C1B-0D24-4BCA-810C-31D050008A6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813FBBE-687F-7A49-A57C-1AD5CB014E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980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344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C643E-9D53-435F-9BF5-216545CC17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917577"/>
            <a:ext cx="10972800" cy="535531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US" dirty="0"/>
              <a:t>Picture with caption layout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0FD460-44A4-4368-BEE3-4B57384F2DA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10300" y="1714500"/>
            <a:ext cx="5372100" cy="4495799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F8F45C-51B3-4A66-AF8A-1A15D1257108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09598" y="1714501"/>
            <a:ext cx="5372101" cy="44958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Enter descriptive text here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AB3B1C-D783-464F-B951-6F802A18E6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B0C078-A6D5-4C61-A732-EC72F4B2E5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FCB9B7-F1A6-4E7E-9A44-4A1BF91C8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3FBBE-687F-7A49-A57C-1AD5CB014E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423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Screen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45DE8161-89FB-4C0E-91DC-BB077E8FD54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6857998"/>
          </a:xfrm>
          <a:solidFill>
            <a:schemeClr val="bg2"/>
          </a:solidFill>
        </p:spPr>
        <p:txBody>
          <a:bodyPr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1959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er logo w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4B31D2-1E8A-4798-BD13-0606620FD0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Customer logo wall layout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046C62-58BE-4875-9CF1-988E9FBC80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9F8648-DA5C-4249-B315-5FCC6764F2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B4976B-D5E7-498C-99B5-7AA17CD10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3FBBE-687F-7A49-A57C-1AD5CB014EF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7C4FF75-DBF1-4846-9B49-7424CC9B81D0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90841" y="2194560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bg2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9" name="Content Placeholder 7">
            <a:extLst>
              <a:ext uri="{FF2B5EF4-FFF2-40B4-BE49-F238E27FC236}">
                <a16:creationId xmlns:a16="http://schemas.microsoft.com/office/drawing/2014/main" id="{AA3F6BBD-CD6D-4350-B54B-BE6A362B5E0C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572359" y="2194560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bg2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F03249D0-599C-470C-AF38-A23174D881DA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718014" y="2194560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bg2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1" name="Content Placeholder 7">
            <a:extLst>
              <a:ext uri="{FF2B5EF4-FFF2-40B4-BE49-F238E27FC236}">
                <a16:creationId xmlns:a16="http://schemas.microsoft.com/office/drawing/2014/main" id="{494B0474-3C2B-4A1F-847C-77DB62476761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645187" y="2194560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bg2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2" name="Content Placeholder 7">
            <a:extLst>
              <a:ext uri="{FF2B5EF4-FFF2-40B4-BE49-F238E27FC236}">
                <a16:creationId xmlns:a16="http://schemas.microsoft.com/office/drawing/2014/main" id="{6B3D3A2C-F2FE-4E58-9179-32ACA63A87E0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790841" y="4059936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bg2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3" name="Content Placeholder 7">
            <a:extLst>
              <a:ext uri="{FF2B5EF4-FFF2-40B4-BE49-F238E27FC236}">
                <a16:creationId xmlns:a16="http://schemas.microsoft.com/office/drawing/2014/main" id="{D9DA6D6E-7CB2-43EC-A618-77FD5AC68695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9572359" y="4059936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bg2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4" name="Content Placeholder 7">
            <a:extLst>
              <a:ext uri="{FF2B5EF4-FFF2-40B4-BE49-F238E27FC236}">
                <a16:creationId xmlns:a16="http://schemas.microsoft.com/office/drawing/2014/main" id="{DD3BB708-38D6-4216-8681-62B5B1293221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3718014" y="4059936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bg2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5" name="Content Placeholder 7">
            <a:extLst>
              <a:ext uri="{FF2B5EF4-FFF2-40B4-BE49-F238E27FC236}">
                <a16:creationId xmlns:a16="http://schemas.microsoft.com/office/drawing/2014/main" id="{D95B1CF7-30AD-446D-BB48-437779BB20A2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6645187" y="4059936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bg2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</p:spTree>
    <p:extLst>
      <p:ext uri="{BB962C8B-B14F-4D97-AF65-F5344CB8AC3E}">
        <p14:creationId xmlns:p14="http://schemas.microsoft.com/office/powerpoint/2010/main" val="4215405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er logo wall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4B31D2-1E8A-4798-BD13-0606620FD0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Customer logo wall layout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046C62-58BE-4875-9CF1-988E9FBC80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9F8648-DA5C-4249-B315-5FCC6764F2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B4976B-D5E7-498C-99B5-7AA17CD10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3FBBE-687F-7A49-A57C-1AD5CB014EFC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BB11844-EDC2-4BBC-9655-791EDDE7A288}"/>
              </a:ext>
            </a:extLst>
          </p:cNvPr>
          <p:cNvSpPr/>
          <p:nvPr/>
        </p:nvSpPr>
        <p:spPr>
          <a:xfrm>
            <a:off x="0" y="1682496"/>
            <a:ext cx="12192000" cy="42428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1200"/>
              </a:spcAft>
            </a:pPr>
            <a:endParaRPr lang="en-US" dirty="0" err="1">
              <a:solidFill>
                <a:schemeClr val="tx1"/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7C4FF75-DBF1-4846-9B49-7424CC9B81D0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90841" y="2194560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bg2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9" name="Content Placeholder 7">
            <a:extLst>
              <a:ext uri="{FF2B5EF4-FFF2-40B4-BE49-F238E27FC236}">
                <a16:creationId xmlns:a16="http://schemas.microsoft.com/office/drawing/2014/main" id="{AA3F6BBD-CD6D-4350-B54B-BE6A362B5E0C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572359" y="2194560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bg2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F03249D0-599C-470C-AF38-A23174D881DA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718014" y="2194560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bg2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1" name="Content Placeholder 7">
            <a:extLst>
              <a:ext uri="{FF2B5EF4-FFF2-40B4-BE49-F238E27FC236}">
                <a16:creationId xmlns:a16="http://schemas.microsoft.com/office/drawing/2014/main" id="{494B0474-3C2B-4A1F-847C-77DB62476761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645187" y="2194560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bg2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2" name="Content Placeholder 7">
            <a:extLst>
              <a:ext uri="{FF2B5EF4-FFF2-40B4-BE49-F238E27FC236}">
                <a16:creationId xmlns:a16="http://schemas.microsoft.com/office/drawing/2014/main" id="{6B3D3A2C-F2FE-4E58-9179-32ACA63A87E0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790841" y="4059936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bg2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3" name="Content Placeholder 7">
            <a:extLst>
              <a:ext uri="{FF2B5EF4-FFF2-40B4-BE49-F238E27FC236}">
                <a16:creationId xmlns:a16="http://schemas.microsoft.com/office/drawing/2014/main" id="{D9DA6D6E-7CB2-43EC-A618-77FD5AC68695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9572359" y="4059936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bg2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4" name="Content Placeholder 7">
            <a:extLst>
              <a:ext uri="{FF2B5EF4-FFF2-40B4-BE49-F238E27FC236}">
                <a16:creationId xmlns:a16="http://schemas.microsoft.com/office/drawing/2014/main" id="{DD3BB708-38D6-4216-8681-62B5B1293221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3718014" y="4059936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bg2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  <p:sp>
        <p:nvSpPr>
          <p:cNvPr id="15" name="Content Placeholder 7">
            <a:extLst>
              <a:ext uri="{FF2B5EF4-FFF2-40B4-BE49-F238E27FC236}">
                <a16:creationId xmlns:a16="http://schemas.microsoft.com/office/drawing/2014/main" id="{D95B1CF7-30AD-446D-BB48-437779BB20A2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6645187" y="4059936"/>
            <a:ext cx="1828800" cy="109728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bg2"/>
                </a:solidFill>
              </a:defRPr>
            </a:lvl1pPr>
            <a:lvl2pPr marL="285750" indent="0">
              <a:buNone/>
              <a:defRPr/>
            </a:lvl2pPr>
            <a:lvl3pPr marL="628650" indent="0">
              <a:buNone/>
              <a:defRPr/>
            </a:lvl3pPr>
            <a:lvl4pPr marL="858838" indent="0">
              <a:buNone/>
              <a:defRPr/>
            </a:lvl4pPr>
            <a:lvl5pPr marL="1030288" indent="0">
              <a:buNone/>
              <a:defRPr/>
            </a:lvl5pPr>
          </a:lstStyle>
          <a:p>
            <a:pPr lvl="0"/>
            <a:r>
              <a:rPr lang="en-US" dirty="0"/>
              <a:t>Click photo icon to add logo</a:t>
            </a:r>
          </a:p>
        </p:txBody>
      </p:sp>
    </p:spTree>
    <p:extLst>
      <p:ext uri="{BB962C8B-B14F-4D97-AF65-F5344CB8AC3E}">
        <p14:creationId xmlns:p14="http://schemas.microsoft.com/office/powerpoint/2010/main" val="2598515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A4C8A-667C-40C7-9A6D-BA3F977C5F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Two-column with bullets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10331E-4F8F-4DEC-91C1-F631560E660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09600" y="1714500"/>
            <a:ext cx="5248274" cy="44958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72257F-5E84-444A-B9C4-CCB856025EB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334125" y="1714500"/>
            <a:ext cx="5248276" cy="44958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285F99-D5A6-480F-A674-A76B919456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6AC62E-3DD2-43DB-9AAA-009DDB88F8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B9EF5C-832F-4F15-B95C-60157E7BD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3FBBE-687F-7A49-A57C-1AD5CB014E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973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A4C8A-667C-40C7-9A6D-BA3F977C5F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Two-column with subtitle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10331E-4F8F-4DEC-91C1-F631560E660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09600" y="2133600"/>
            <a:ext cx="5248274" cy="4076700"/>
          </a:xfrm>
        </p:spPr>
        <p:txBody>
          <a:bodyPr/>
          <a:lstStyle>
            <a:lvl1pPr marL="0" indent="0">
              <a:spcAft>
                <a:spcPts val="1800"/>
              </a:spcAft>
              <a:buNone/>
              <a:defRPr sz="2400"/>
            </a:lvl1pPr>
            <a:lvl2pPr marL="285750" indent="0">
              <a:spcAft>
                <a:spcPts val="1800"/>
              </a:spcAft>
              <a:buNone/>
              <a:defRPr sz="2000"/>
            </a:lvl2pPr>
            <a:lvl3pPr marL="628650" indent="0">
              <a:spcAft>
                <a:spcPts val="1800"/>
              </a:spcAft>
              <a:buNone/>
              <a:defRPr sz="1800"/>
            </a:lvl3pPr>
            <a:lvl4pPr marL="914400" indent="0">
              <a:spcAft>
                <a:spcPts val="1800"/>
              </a:spcAft>
              <a:buNone/>
              <a:defRPr sz="1600"/>
            </a:lvl4pPr>
            <a:lvl5pPr marL="1143000" indent="0">
              <a:spcAft>
                <a:spcPts val="1800"/>
              </a:spcAft>
              <a:buNone/>
              <a:defRPr sz="16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72257F-5E84-444A-B9C4-CCB856025EB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334125" y="2133598"/>
            <a:ext cx="5248276" cy="4076700"/>
          </a:xfrm>
        </p:spPr>
        <p:txBody>
          <a:bodyPr/>
          <a:lstStyle>
            <a:lvl1pPr marL="0" indent="0">
              <a:spcAft>
                <a:spcPts val="1800"/>
              </a:spcAft>
              <a:buNone/>
              <a:defRPr sz="2400"/>
            </a:lvl1pPr>
            <a:lvl2pPr marL="285750" indent="0">
              <a:spcAft>
                <a:spcPts val="1800"/>
              </a:spcAft>
              <a:buNone/>
              <a:defRPr sz="2000"/>
            </a:lvl2pPr>
            <a:lvl3pPr marL="628650" indent="0">
              <a:spcAft>
                <a:spcPts val="1800"/>
              </a:spcAft>
              <a:buNone/>
              <a:defRPr sz="1800"/>
            </a:lvl3pPr>
            <a:lvl4pPr marL="914400" indent="0">
              <a:spcAft>
                <a:spcPts val="1800"/>
              </a:spcAft>
              <a:buNone/>
              <a:defRPr sz="1600"/>
            </a:lvl4pPr>
            <a:lvl5pPr marL="1143000" indent="0">
              <a:spcAft>
                <a:spcPts val="1800"/>
              </a:spcAft>
              <a:buNone/>
              <a:defRPr sz="16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9D7037-6014-41C7-AAA4-041F7B6E510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5" y="1455968"/>
            <a:ext cx="10972800" cy="258532"/>
          </a:xfrm>
        </p:spPr>
        <p:txBody>
          <a:bodyPr/>
          <a:lstStyle>
            <a:lvl1pPr marL="0" indent="0">
              <a:buNone/>
              <a:defRPr sz="1200" b="1" i="0" cap="all" spc="300" baseline="0"/>
            </a:lvl1pPr>
          </a:lstStyle>
          <a:p>
            <a:pPr lvl="0"/>
            <a:r>
              <a:rPr lang="en-US" dirty="0"/>
              <a:t>Enter subtitle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7882DCB-3FBB-4107-96D9-358054987DA9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E50B923-C7E4-4160-8DCE-6199F6C430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6778C9A-1C98-4EC3-A992-895A3DF0E6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813FBBE-687F-7A49-A57C-1AD5CB014E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458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840">
          <p15:clr>
            <a:srgbClr val="9FCC3B"/>
          </p15:clr>
        </p15:guide>
        <p15:guide id="3" orient="horz" pos="1128">
          <p15:clr>
            <a:srgbClr val="9FCC3B"/>
          </p15:clr>
        </p15:guide>
        <p15:guide id="4" orient="horz" pos="1344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8AA13C1F-8C67-404B-B806-4F34A751FD2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FDF3A4-5795-4C3E-A626-E8705501F60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8" y="2026178"/>
            <a:ext cx="6460999" cy="726547"/>
          </a:xfrm>
        </p:spPr>
        <p:txBody>
          <a:bodyPr wrap="square" anchor="t" anchorCtr="0"/>
          <a:lstStyle>
            <a:lvl1pPr algn="l">
              <a:defRPr sz="4800"/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AD1914-560C-4D5C-AA3F-8A993D908EC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2752725"/>
            <a:ext cx="6460998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4349712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/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54CE4ED-4096-479A-AA41-A2286E854B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1721368"/>
            <a:ext cx="6477002" cy="2585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200" b="1" i="0" cap="all" spc="300" baseline="0"/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4762500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/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A0E4D76-1B78-41A6-A9DC-5B3B502BB23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5602" y="551423"/>
            <a:ext cx="1003173" cy="60018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89266F3-C1EE-CA46-BF0D-AE29EC149890}"/>
              </a:ext>
            </a:extLst>
          </p:cNvPr>
          <p:cNvSpPr txBox="1"/>
          <p:nvPr/>
        </p:nvSpPr>
        <p:spPr>
          <a:xfrm>
            <a:off x="609600" y="6389813"/>
            <a:ext cx="1946367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" dirty="0">
                <a:solidFill>
                  <a:schemeClr val="tx2"/>
                </a:solidFill>
              </a:rPr>
              <a:t>© 2023, Amazon Web Services, Inc. or its affiliates.</a:t>
            </a:r>
          </a:p>
        </p:txBody>
      </p:sp>
    </p:spTree>
    <p:extLst>
      <p:ext uri="{BB962C8B-B14F-4D97-AF65-F5344CB8AC3E}">
        <p14:creationId xmlns:p14="http://schemas.microsoft.com/office/powerpoint/2010/main" val="43505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, Subtitle,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A4C8A-667C-40C7-9A6D-BA3F977C5F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Two-column, subtitle, bullets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10331E-4F8F-4DEC-91C1-F631560E660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09600" y="2133601"/>
            <a:ext cx="5248274" cy="407669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72257F-5E84-444A-B9C4-CCB856025EB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334125" y="2133600"/>
            <a:ext cx="5248276" cy="407669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848919E-8A8C-4C90-854E-20FDD2FCCD9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5" y="1455968"/>
            <a:ext cx="10972800" cy="258532"/>
          </a:xfrm>
        </p:spPr>
        <p:txBody>
          <a:bodyPr/>
          <a:lstStyle>
            <a:lvl1pPr marL="0" indent="0">
              <a:buNone/>
              <a:defRPr sz="1200" b="1" i="0" cap="all" spc="300" baseline="0"/>
            </a:lvl1pPr>
          </a:lstStyle>
          <a:p>
            <a:pPr lvl="0"/>
            <a:r>
              <a:rPr lang="en-US" dirty="0"/>
              <a:t>Enter subtitle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FEA9DE9-1720-43CB-BEB4-4A471EA86C1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644196F-CE34-473D-A802-821F7968F21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F4E16D6-76D0-4B95-931F-9F32F34A84E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813FBBE-687F-7A49-A57C-1AD5CB014E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85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840">
          <p15:clr>
            <a:srgbClr val="9FCC3B"/>
          </p15:clr>
        </p15:guide>
        <p15:guide id="3" orient="horz" pos="1128">
          <p15:clr>
            <a:srgbClr val="9FCC3B"/>
          </p15:clr>
        </p15:guide>
        <p15:guide id="4" orient="horz" pos="1344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17ECE-DA96-4373-B8B2-4E847C5ACB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599" y="1995221"/>
            <a:ext cx="8067261" cy="1900504"/>
          </a:xfrm>
        </p:spPr>
        <p:txBody>
          <a:bodyPr anchor="b" anchorCtr="0"/>
          <a:lstStyle>
            <a:lvl1pPr>
              <a:defRPr sz="4400"/>
            </a:lvl1pPr>
          </a:lstStyle>
          <a:p>
            <a:r>
              <a:rPr lang="en-US" dirty="0"/>
              <a:t>Enter quote here. Reposition quote mark graphics to frame the quote.</a:t>
            </a:r>
          </a:p>
        </p:txBody>
      </p:sp>
      <p:sp>
        <p:nvSpPr>
          <p:cNvPr id="6" name="Text Placeholder 15">
            <a:extLst>
              <a:ext uri="{FF2B5EF4-FFF2-40B4-BE49-F238E27FC236}">
                <a16:creationId xmlns:a16="http://schemas.microsoft.com/office/drawing/2014/main" id="{2AB32ED6-534B-4417-86C2-7D43CBC56BD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00036" y="1981200"/>
            <a:ext cx="309563" cy="309563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  <a:lvl2pPr marL="228600" indent="0">
              <a:buNone/>
              <a:defRPr sz="1000"/>
            </a:lvl2pPr>
            <a:lvl3pPr marL="457200" indent="0">
              <a:buNone/>
              <a:defRPr sz="1000"/>
            </a:lvl3pPr>
            <a:lvl4pPr marL="685800" indent="0">
              <a:buNone/>
              <a:defRPr sz="1000"/>
            </a:lvl4pPr>
            <a:lvl5pPr marL="685800" indent="0">
              <a:buNone/>
              <a:defRPr sz="1000"/>
            </a:lvl5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7" name="Text Placeholder 15">
            <a:extLst>
              <a:ext uri="{FF2B5EF4-FFF2-40B4-BE49-F238E27FC236}">
                <a16:creationId xmlns:a16="http://schemas.microsoft.com/office/drawing/2014/main" id="{12DE8EBE-FC95-451D-BADD-B5580296FA7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264150" y="3274218"/>
            <a:ext cx="309563" cy="309563"/>
          </a:xfrm>
          <a:blipFill>
            <a:blip r:embed="rId3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  <a:lvl2pPr marL="228600" indent="0">
              <a:buNone/>
              <a:defRPr sz="1000"/>
            </a:lvl2pPr>
            <a:lvl3pPr marL="457200" indent="0">
              <a:buNone/>
              <a:defRPr sz="1000"/>
            </a:lvl3pPr>
            <a:lvl4pPr marL="685800" indent="0">
              <a:buNone/>
              <a:defRPr sz="1000"/>
            </a:lvl4pPr>
            <a:lvl5pPr marL="685800" indent="0">
              <a:buNone/>
              <a:defRPr sz="1000"/>
            </a:lvl5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CC38951-92FB-41A4-A9D4-F3B7D3577EC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9599" y="4127500"/>
            <a:ext cx="8067261" cy="369332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sz="2000" b="1"/>
            </a:lvl1pPr>
          </a:lstStyle>
          <a:p>
            <a:pPr lvl="0"/>
            <a:r>
              <a:rPr lang="en-US" dirty="0"/>
              <a:t>Quoted person’s name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C436BC0-B224-4E6F-99AF-155A3657C05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9599" y="4496832"/>
            <a:ext cx="8067261" cy="313932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US" dirty="0"/>
              <a:t>Quoted person’s affiliation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11DEF90-4BC7-4449-B8ED-B9BEFD74704A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0F1DAA-08EC-40A3-9CC6-57B8099A6FAA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D867C9-C0CC-45E6-BDB6-5AAA8DF8A9C3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E813FBBE-687F-7A49-A57C-1AD5CB014E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984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248">
          <p15:clr>
            <a:srgbClr val="FBAE40"/>
          </p15:clr>
        </p15:guide>
        <p15:guide id="2" orient="horz" pos="2592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111A3FE-4D6A-4FEE-B1CD-1FE73B8F23C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915E6F-C631-449B-B22F-53FD20C9E8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718036"/>
            <a:ext cx="7823200" cy="1421928"/>
          </a:xfrm>
        </p:spPr>
        <p:txBody>
          <a:bodyPr anchor="ctr" anchorCtr="0"/>
          <a:lstStyle>
            <a:lvl1pPr>
              <a:defRPr sz="4800"/>
            </a:lvl1pPr>
          </a:lstStyle>
          <a:p>
            <a:r>
              <a:rPr lang="en-US" dirty="0"/>
              <a:t>Section layout: Enter section name here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5053DED-8B0A-4549-8967-4B01D5F3B8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C84D5AC-C55E-442D-A261-2526AFE66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E13C20-A770-495A-BA36-0CE111A9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3FBBE-687F-7A49-A57C-1AD5CB014EFC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C5E28A0-3B8E-4865-89EE-429105F7356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211377F-BA28-3845-97F3-53D98620ADA8}"/>
              </a:ext>
            </a:extLst>
          </p:cNvPr>
          <p:cNvSpPr txBox="1"/>
          <p:nvPr/>
        </p:nvSpPr>
        <p:spPr>
          <a:xfrm>
            <a:off x="5122817" y="6389813"/>
            <a:ext cx="1946367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" dirty="0"/>
              <a:t>© 2023, Amazon Web Services, Inc. or its affiliates.</a:t>
            </a:r>
          </a:p>
        </p:txBody>
      </p:sp>
    </p:spTree>
    <p:extLst>
      <p:ext uri="{BB962C8B-B14F-4D97-AF65-F5344CB8AC3E}">
        <p14:creationId xmlns:p14="http://schemas.microsoft.com/office/powerpoint/2010/main" val="2933758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B743620-822C-4F2E-9998-6E304D9548C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915E6F-C631-449B-B22F-53FD20C9E8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718036"/>
            <a:ext cx="7823200" cy="1421928"/>
          </a:xfrm>
        </p:spPr>
        <p:txBody>
          <a:bodyPr anchor="ctr" anchorCtr="0"/>
          <a:lstStyle>
            <a:lvl1pPr>
              <a:defRPr sz="4800"/>
            </a:lvl1pPr>
          </a:lstStyle>
          <a:p>
            <a:r>
              <a:rPr lang="en-US" dirty="0"/>
              <a:t>Section layout: Enter section name here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5053DED-8B0A-4549-8967-4B01D5F3B8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C84D5AC-C55E-442D-A261-2526AFE66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E13C20-A770-495A-BA36-0CE111A9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3FBBE-687F-7A49-A57C-1AD5CB014EFC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4D5B3FF-A08D-44FC-A0AE-D869ED9C1CF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5704160-7EED-0143-8593-11611B75DB28}"/>
              </a:ext>
            </a:extLst>
          </p:cNvPr>
          <p:cNvSpPr txBox="1"/>
          <p:nvPr/>
        </p:nvSpPr>
        <p:spPr>
          <a:xfrm>
            <a:off x="5132435" y="6389813"/>
            <a:ext cx="1927131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" dirty="0"/>
              <a:t>© 2023 Amazon Web Services, Inc. or its affiliates.</a:t>
            </a:r>
          </a:p>
        </p:txBody>
      </p:sp>
    </p:spTree>
    <p:extLst>
      <p:ext uri="{BB962C8B-B14F-4D97-AF65-F5344CB8AC3E}">
        <p14:creationId xmlns:p14="http://schemas.microsoft.com/office/powerpoint/2010/main" val="2844719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1B7E57E-945E-46D1-BD61-D6921E80A82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915E6F-C631-449B-B22F-53FD20C9E8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718036"/>
            <a:ext cx="7823200" cy="1421928"/>
          </a:xfrm>
        </p:spPr>
        <p:txBody>
          <a:bodyPr anchor="ctr" anchorCtr="0"/>
          <a:lstStyle>
            <a:lvl1pPr>
              <a:defRPr sz="4800"/>
            </a:lvl1pPr>
          </a:lstStyle>
          <a:p>
            <a:r>
              <a:rPr lang="en-US" dirty="0"/>
              <a:t>Section layout: Enter section name here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5053DED-8B0A-4549-8967-4B01D5F3B8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C84D5AC-C55E-442D-A261-2526AFE66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E13C20-A770-495A-BA36-0CE111A9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3FBBE-687F-7A49-A57C-1AD5CB014EFC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75968E3-0DF7-407B-9A2D-1A1AE089040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3EC3605-0B49-A242-872F-E4822FBEAC15}"/>
              </a:ext>
            </a:extLst>
          </p:cNvPr>
          <p:cNvSpPr txBox="1"/>
          <p:nvPr/>
        </p:nvSpPr>
        <p:spPr>
          <a:xfrm>
            <a:off x="5122817" y="6389813"/>
            <a:ext cx="1946367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" dirty="0"/>
              <a:t>© 2023, Amazon Web Services, Inc. or its affiliates.</a:t>
            </a:r>
          </a:p>
        </p:txBody>
      </p:sp>
    </p:spTree>
    <p:extLst>
      <p:ext uri="{BB962C8B-B14F-4D97-AF65-F5344CB8AC3E}">
        <p14:creationId xmlns:p14="http://schemas.microsoft.com/office/powerpoint/2010/main" val="66447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99042FDE-DD19-41FD-8B6F-87590D7D769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915E6F-C631-449B-B22F-53FD20C9E8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718036"/>
            <a:ext cx="7823200" cy="1421928"/>
          </a:xfrm>
        </p:spPr>
        <p:txBody>
          <a:bodyPr anchor="ctr" anchorCtr="0"/>
          <a:lstStyle>
            <a:lvl1pPr>
              <a:defRPr sz="4800"/>
            </a:lvl1pPr>
          </a:lstStyle>
          <a:p>
            <a:r>
              <a:rPr lang="en-US" dirty="0"/>
              <a:t>Section layout: Enter section name here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5053DED-8B0A-4549-8967-4B01D5F3B8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C84D5AC-C55E-442D-A261-2526AFE66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E13C20-A770-495A-BA36-0CE111A9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3FBBE-687F-7A49-A57C-1AD5CB014EFC}" type="slidenum">
              <a:rPr lang="en-US" smtClean="0"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AAAC885-C2D4-4F14-8900-38C88CAB969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84DBAE7-9BA8-E249-B0B7-8901FF06582F}"/>
              </a:ext>
            </a:extLst>
          </p:cNvPr>
          <p:cNvSpPr txBox="1"/>
          <p:nvPr/>
        </p:nvSpPr>
        <p:spPr>
          <a:xfrm>
            <a:off x="5122817" y="6389813"/>
            <a:ext cx="1946367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" dirty="0"/>
              <a:t>© 2023, Amazon Web Services, Inc. or its affiliates.</a:t>
            </a:r>
          </a:p>
        </p:txBody>
      </p:sp>
    </p:spTree>
    <p:extLst>
      <p:ext uri="{BB962C8B-B14F-4D97-AF65-F5344CB8AC3E}">
        <p14:creationId xmlns:p14="http://schemas.microsoft.com/office/powerpoint/2010/main" val="1488840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8ECA2-6D6E-4722-9B75-7468AE1E58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Code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25BCD8-5D1C-48DC-A21B-317A0B7D55A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" y="1714500"/>
            <a:ext cx="10972800" cy="44958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1pPr>
            <a:lvl2pPr marL="2286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2pPr>
            <a:lvl3pPr marL="4572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3pPr>
            <a:lvl4pPr marL="6858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4pPr>
            <a:lvl5pPr marL="9144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5pPr>
          </a:lstStyle>
          <a:p>
            <a:pPr lvl="0"/>
            <a:r>
              <a:rPr lang="en-US" dirty="0"/>
              <a:t>Type or paste plain-text code here; or click icon to add image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09EAB3-8007-4FDC-BADB-BADCE0CE18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375AEC-53B6-4043-9677-30AD83B02F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F51AD4-FDAE-4E07-B685-874180F10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3FBBE-687F-7A49-A57C-1AD5CB014E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45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de -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A4C8A-667C-40C7-9A6D-BA3F977C5F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Two-column code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10331E-4F8F-4DEC-91C1-F631560E660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09600" y="1714500"/>
            <a:ext cx="5248274" cy="44958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1pPr>
            <a:lvl2pPr marL="2286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2pPr>
            <a:lvl3pPr marL="4572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3pPr>
            <a:lvl4pPr marL="6858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4pPr>
            <a:lvl5pPr marL="9144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5pPr>
          </a:lstStyle>
          <a:p>
            <a:pPr lvl="0"/>
            <a:r>
              <a:rPr lang="en-US" dirty="0"/>
              <a:t>Enter code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72257F-5E84-444A-B9C4-CCB856025EB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334125" y="1714500"/>
            <a:ext cx="5248276" cy="44958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1pPr>
            <a:lvl2pPr marL="2286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2pPr>
            <a:lvl3pPr marL="4572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3pPr>
            <a:lvl4pPr marL="6858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4pPr>
            <a:lvl5pPr marL="91440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5pPr>
          </a:lstStyle>
          <a:p>
            <a:pPr lvl="0"/>
            <a:r>
              <a:rPr lang="en-US" dirty="0"/>
              <a:t>Enter code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810155-AFE0-49FD-8E9F-C55D662327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9A757A-A572-48F6-B0E7-EBDAFBA598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BBE49C-423E-451A-A0D2-7D73F2531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3FBBE-687F-7A49-A57C-1AD5CB014E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197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&amp;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90820-803B-4C55-BA9E-AE3223753E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3256" y="3226552"/>
            <a:ext cx="6823869" cy="750238"/>
          </a:xfrm>
        </p:spPr>
        <p:txBody>
          <a:bodyPr/>
          <a:lstStyle>
            <a:lvl1pPr>
              <a:defRPr sz="2800" b="1">
                <a:latin typeface="+mn-lt"/>
              </a:defRPr>
            </a:lvl1pPr>
          </a:lstStyle>
          <a:p>
            <a:r>
              <a:rPr lang="en-US" dirty="0"/>
              <a:t>Enter subtitle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5841FE7-5B7D-4299-B262-F8E574B50B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8617C0-A817-49E3-9857-07752AB401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B99A66-7F1A-495E-B008-D2DB34B05B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3FBBE-687F-7A49-A57C-1AD5CB014EFC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F7951E-E6AB-4553-9142-A91D5BC58C21}"/>
              </a:ext>
            </a:extLst>
          </p:cNvPr>
          <p:cNvSpPr txBox="1"/>
          <p:nvPr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latin typeface="+mj-lt"/>
              </a:rPr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451060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or Demo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15E6F-C631-449B-B22F-53FD20C9E8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773436"/>
            <a:ext cx="7823200" cy="1311128"/>
          </a:xfrm>
        </p:spPr>
        <p:txBody>
          <a:bodyPr anchor="ctr" anchorCtr="0"/>
          <a:lstStyle>
            <a:lvl1pPr>
              <a:defRPr sz="4400"/>
            </a:lvl1pPr>
          </a:lstStyle>
          <a:p>
            <a:r>
              <a:rPr lang="en-US" dirty="0"/>
              <a:t>Video or demo divider: Enter “Video” or “Demo” here</a:t>
            </a:r>
          </a:p>
        </p:txBody>
      </p:sp>
    </p:spTree>
    <p:extLst>
      <p:ext uri="{BB962C8B-B14F-4D97-AF65-F5344CB8AC3E}">
        <p14:creationId xmlns:p14="http://schemas.microsoft.com/office/powerpoint/2010/main" val="3206489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297EE93C-8CD6-4A71-B69D-AC03D8B4788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FDF3A4-5795-4C3E-A626-E8705501F60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8" y="2026178"/>
            <a:ext cx="6460999" cy="726547"/>
          </a:xfrm>
        </p:spPr>
        <p:txBody>
          <a:bodyPr wrap="square" anchor="t" anchorCtr="0"/>
          <a:lstStyle>
            <a:lvl1pPr algn="l">
              <a:defRPr sz="4800"/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AD1914-560C-4D5C-AA3F-8A993D908EC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2752725"/>
            <a:ext cx="6460998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4349712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/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54CE4ED-4096-479A-AA41-A2286E854B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1721368"/>
            <a:ext cx="6477002" cy="2585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200" b="1" i="0" cap="all" spc="300" baseline="0"/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4762500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/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7155C57-5861-4985-97FD-080A655F69E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5602" y="551423"/>
            <a:ext cx="1003173" cy="60018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8FDD6E3-6305-6241-8FD1-0A44F9B285EE}"/>
              </a:ext>
            </a:extLst>
          </p:cNvPr>
          <p:cNvSpPr txBox="1"/>
          <p:nvPr/>
        </p:nvSpPr>
        <p:spPr>
          <a:xfrm>
            <a:off x="609600" y="6389813"/>
            <a:ext cx="1946367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" dirty="0">
                <a:solidFill>
                  <a:schemeClr val="tx2"/>
                </a:solidFill>
              </a:rPr>
              <a:t>© 2023, Amazon Web Services, Inc. or its affiliates.</a:t>
            </a:r>
          </a:p>
        </p:txBody>
      </p:sp>
    </p:spTree>
    <p:extLst>
      <p:ext uri="{BB962C8B-B14F-4D97-AF65-F5344CB8AC3E}">
        <p14:creationId xmlns:p14="http://schemas.microsoft.com/office/powerpoint/2010/main" val="3802967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C300D94-E16B-4268-9D8D-053D71D5DCA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4672" y="2327672"/>
            <a:ext cx="2202656" cy="2202656"/>
          </a:xfrm>
          <a:prstGeom prst="rect">
            <a:avLst/>
          </a:prstGeom>
        </p:spPr>
      </p:pic>
      <p:sp>
        <p:nvSpPr>
          <p:cNvPr id="7" name="Media Placeholder 6">
            <a:extLst>
              <a:ext uri="{FF2B5EF4-FFF2-40B4-BE49-F238E27FC236}">
                <a16:creationId xmlns:a16="http://schemas.microsoft.com/office/drawing/2014/main" id="{6100FBD5-D226-4B79-8009-A3AA42458FC8}"/>
              </a:ext>
            </a:extLst>
          </p:cNvPr>
          <p:cNvSpPr>
            <a:spLocks noGrp="1"/>
          </p:cNvSpPr>
          <p:nvPr>
            <p:ph type="media" sz="quarter" idx="10"/>
          </p:nvPr>
        </p:nvSpPr>
        <p:spPr>
          <a:xfrm>
            <a:off x="0" y="0"/>
            <a:ext cx="12192000" cy="6858000"/>
          </a:xfrm>
          <a:solidFill>
            <a:schemeClr val="bg2"/>
          </a:solidFill>
        </p:spPr>
        <p:txBody>
          <a:bodyPr lIns="548640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media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4499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51A51E-0F08-4B7B-9A9F-00CF3AA310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914401"/>
            <a:ext cx="10972800" cy="535531"/>
          </a:xfrm>
        </p:spPr>
        <p:txBody>
          <a:bodyPr anchor="t" anchorCtr="0"/>
          <a:lstStyle>
            <a:lvl1pPr>
              <a:defRPr sz="4000"/>
            </a:lvl1pPr>
          </a:lstStyle>
          <a:p>
            <a:r>
              <a:rPr lang="en-US" dirty="0"/>
              <a:t>Content with caption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F6EECF-7227-4AD4-BC6B-F6715716A80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210300" y="1714501"/>
            <a:ext cx="5372100" cy="44846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0C0C8A-CCAE-4B98-91F0-838AA4F55C8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09598" y="1725611"/>
            <a:ext cx="5372101" cy="448468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Enter descriptive text here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19345976-84FD-694C-6632-58E26302E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29200" y="6289500"/>
            <a:ext cx="2743200" cy="365125"/>
          </a:xfrm>
        </p:spPr>
        <p:txBody>
          <a:bodyPr/>
          <a:lstStyle/>
          <a:p>
            <a:fld id="{E813FBBE-687F-7A49-A57C-1AD5CB014E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277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4F94D6F-FC6C-41D8-A694-AB55DA3B3D1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E488766-D546-4AE2-8DD5-211B4D69823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5602" y="703823"/>
            <a:ext cx="1003173" cy="600189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1FFA190-394C-4586-A84A-BA2A677030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682D70F-F9C4-4C4C-A916-589EA4438C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393A1250-E885-4935-B98D-9C62E4E51F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28911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F7E9957-AB07-4CE6-BD9E-3631EF6ED5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28911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E064B62F-5416-46A2-BBC6-945C362C63D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38699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4BBE44B1-E140-4E35-AF0B-41A3CDA5CA2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38699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F8B5018-B20C-8F46-977C-3C7AF08A2F06}"/>
              </a:ext>
            </a:extLst>
          </p:cNvPr>
          <p:cNvSpPr txBox="1"/>
          <p:nvPr/>
        </p:nvSpPr>
        <p:spPr>
          <a:xfrm>
            <a:off x="609600" y="6389813"/>
            <a:ext cx="1946367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" dirty="0">
                <a:solidFill>
                  <a:schemeClr val="tx2"/>
                </a:solidFill>
              </a:rPr>
              <a:t>© 2022, Amazon Web Services, Inc. or its affiliates.</a:t>
            </a:r>
          </a:p>
        </p:txBody>
      </p:sp>
    </p:spTree>
    <p:extLst>
      <p:ext uri="{BB962C8B-B14F-4D97-AF65-F5344CB8AC3E}">
        <p14:creationId xmlns:p14="http://schemas.microsoft.com/office/powerpoint/2010/main" val="1943118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 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BEFCB8B8-979C-4AAB-AA82-9F25D385BCB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954476E-F626-4819-A736-EC4102742C9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5602" y="703823"/>
            <a:ext cx="1003173" cy="600189"/>
          </a:xfrm>
          <a:prstGeom prst="rect">
            <a:avLst/>
          </a:prstGeom>
        </p:spPr>
      </p:pic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D2DEB717-2DE7-459C-BBF4-D1DE18E28BE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497C2B80-F3FA-418B-83A2-AD00C724B06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4944E1C8-03C2-4996-BF98-A9CACDB5478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527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81FA1AA7-555D-4F9D-A68D-165E76FE781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527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3B05F162-C8A5-4E12-B74F-866E647CBB7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863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F7ABC795-AA3D-4A5F-885A-E07B8B8AF88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863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581374-1A4B-634F-BDD7-1DDAC0D29E26}"/>
              </a:ext>
            </a:extLst>
          </p:cNvPr>
          <p:cNvSpPr txBox="1"/>
          <p:nvPr/>
        </p:nvSpPr>
        <p:spPr>
          <a:xfrm>
            <a:off x="609600" y="6389813"/>
            <a:ext cx="1946367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" dirty="0">
                <a:solidFill>
                  <a:schemeClr val="tx2"/>
                </a:solidFill>
              </a:rPr>
              <a:t>© 2022, Amazon Web Services, Inc. or its affiliates.</a:t>
            </a:r>
          </a:p>
        </p:txBody>
      </p:sp>
    </p:spTree>
    <p:extLst>
      <p:ext uri="{BB962C8B-B14F-4D97-AF65-F5344CB8AC3E}">
        <p14:creationId xmlns:p14="http://schemas.microsoft.com/office/powerpoint/2010/main" val="2808341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E12AE363-E174-413B-A5D8-84EF1024818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F79ABD0-4BB3-454B-96DF-FA1598EF702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5602" y="703823"/>
            <a:ext cx="1003173" cy="600189"/>
          </a:xfrm>
          <a:prstGeom prst="rect">
            <a:avLst/>
          </a:prstGeom>
        </p:spPr>
      </p:pic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B52DB849-62DF-461B-B820-A4F32D048C1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1DA8CEFC-CF61-4A31-A788-161B3972BFC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4439D56A-BB5E-4F3A-B629-0A1D1E862B5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527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D5D8D917-6B13-42D6-8690-C650241DA95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527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F0321A4E-2574-41DF-96BF-F2CDB2C809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863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32E8CB69-C161-4F4F-8247-6F0E5557C9A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863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A0FDEC4-0CB5-6E46-B88B-5BE4FECFA936}"/>
              </a:ext>
            </a:extLst>
          </p:cNvPr>
          <p:cNvSpPr txBox="1"/>
          <p:nvPr/>
        </p:nvSpPr>
        <p:spPr>
          <a:xfrm>
            <a:off x="609600" y="6389813"/>
            <a:ext cx="1946367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" dirty="0">
                <a:solidFill>
                  <a:schemeClr val="tx2"/>
                </a:solidFill>
              </a:rPr>
              <a:t>© 2022, Amazon Web Services, Inc. or its affiliates.</a:t>
            </a:r>
          </a:p>
        </p:txBody>
      </p:sp>
    </p:spTree>
    <p:extLst>
      <p:ext uri="{BB962C8B-B14F-4D97-AF65-F5344CB8AC3E}">
        <p14:creationId xmlns:p14="http://schemas.microsoft.com/office/powerpoint/2010/main" val="2392508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C8EE2A75-D393-46AE-BBAB-0EB32F6FE03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3A73902-C254-4348-AC8F-7A5712464B6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5602" y="703823"/>
            <a:ext cx="1003173" cy="600189"/>
          </a:xfrm>
          <a:prstGeom prst="rect">
            <a:avLst/>
          </a:prstGeom>
        </p:spPr>
      </p:pic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5C957602-E6E1-48FD-A674-F0E29B19C85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D5E640DD-5644-4072-B700-BE75881795F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1CE8A87F-3E35-4DEB-81B0-C1AC29D1186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527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DCA938FB-2229-41FA-B422-BA4198B7425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527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3E92DC88-034C-420D-85C5-F8681F9E9FA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863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4D8C021E-4635-4036-8672-099B9DD4B34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863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9757FE8-5400-7C41-BB75-E08DC6FC8B7D}"/>
              </a:ext>
            </a:extLst>
          </p:cNvPr>
          <p:cNvSpPr txBox="1"/>
          <p:nvPr/>
        </p:nvSpPr>
        <p:spPr>
          <a:xfrm>
            <a:off x="609600" y="6389813"/>
            <a:ext cx="1946367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" dirty="0">
                <a:solidFill>
                  <a:schemeClr val="tx2"/>
                </a:solidFill>
              </a:rPr>
              <a:t>© 2022, Amazon Web Services, Inc. or its affiliates.</a:t>
            </a:r>
          </a:p>
        </p:txBody>
      </p:sp>
    </p:spTree>
    <p:extLst>
      <p:ext uri="{BB962C8B-B14F-4D97-AF65-F5344CB8AC3E}">
        <p14:creationId xmlns:p14="http://schemas.microsoft.com/office/powerpoint/2010/main" val="3429623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80280A60-AE9B-4B6A-975D-35CFC5451D0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42C9EB4-F1AF-4D5B-B797-12A017CD008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5602" y="703823"/>
            <a:ext cx="1003173" cy="600189"/>
          </a:xfrm>
          <a:prstGeom prst="rect">
            <a:avLst/>
          </a:prstGeom>
        </p:spPr>
      </p:pic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9070AF26-7CD2-427C-AA91-5007610CFA2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2C7F58AC-B161-4FBE-9FD6-B35E51E3456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F1CD2A80-C504-434F-936F-3B2B1AFCEFD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527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47C96C28-DBE7-41AE-B2A4-8E50C128D8D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527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AE9D8EDA-E4CA-4B74-9177-7D67910B173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863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B45939A9-6CA0-455E-9033-788F15899C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863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A78BB98-DB57-6243-8C6E-FEF0FC8E56F8}"/>
              </a:ext>
            </a:extLst>
          </p:cNvPr>
          <p:cNvSpPr txBox="1"/>
          <p:nvPr/>
        </p:nvSpPr>
        <p:spPr>
          <a:xfrm>
            <a:off x="609600" y="6389813"/>
            <a:ext cx="1946367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" dirty="0">
                <a:solidFill>
                  <a:schemeClr val="tx2"/>
                </a:solidFill>
              </a:rPr>
              <a:t>© 2022, Amazon Web Services, Inc. or its affiliates.</a:t>
            </a:r>
          </a:p>
        </p:txBody>
      </p:sp>
    </p:spTree>
    <p:extLst>
      <p:ext uri="{BB962C8B-B14F-4D97-AF65-F5344CB8AC3E}">
        <p14:creationId xmlns:p14="http://schemas.microsoft.com/office/powerpoint/2010/main" val="1407955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 Option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5A117F34-934F-4076-88D3-D782D6ECB1B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7DDEC3C-3A7B-41CD-BA1E-F1F67821AD9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5602" y="703823"/>
            <a:ext cx="1003173" cy="600189"/>
          </a:xfrm>
          <a:prstGeom prst="rect">
            <a:avLst/>
          </a:prstGeom>
        </p:spPr>
      </p:pic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8E75229E-512D-4B42-B5D1-CF8CCA9E6A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BA19A9CC-5AEE-44CE-AEDF-830A16B5066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1DE48800-5CD8-4B07-BDB4-0138FFA2077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527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950D0EB8-6F99-44AC-AA8F-9D74CE0E12F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527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1EF49EB-4904-4C76-997C-A99DA56896B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863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50712B44-50FF-4BA1-9E6C-5F60AEE2F43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863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17682E5-3952-4A4A-953C-6B52A00F086C}"/>
              </a:ext>
            </a:extLst>
          </p:cNvPr>
          <p:cNvSpPr txBox="1"/>
          <p:nvPr/>
        </p:nvSpPr>
        <p:spPr>
          <a:xfrm>
            <a:off x="609600" y="6389813"/>
            <a:ext cx="1946367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" dirty="0">
                <a:solidFill>
                  <a:schemeClr val="tx2"/>
                </a:solidFill>
              </a:rPr>
              <a:t>© 2022, Amazon Web Services, Inc. or its affiliates.</a:t>
            </a:r>
          </a:p>
        </p:txBody>
      </p:sp>
    </p:spTree>
    <p:extLst>
      <p:ext uri="{BB962C8B-B14F-4D97-AF65-F5344CB8AC3E}">
        <p14:creationId xmlns:p14="http://schemas.microsoft.com/office/powerpoint/2010/main" val="3716949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 Option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5E2AD207-CE0A-4D3E-A94F-E95D4794AFD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/>
        </p:nvSpPr>
        <p:spPr>
          <a:xfrm>
            <a:off x="609600" y="2461211"/>
            <a:ext cx="6257926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3E8DB85-756D-43AA-A4E5-05992D1281A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5602" y="703823"/>
            <a:ext cx="1003173" cy="600189"/>
          </a:xfrm>
          <a:prstGeom prst="rect">
            <a:avLst/>
          </a:prstGeom>
        </p:spPr>
      </p:pic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97B59644-4343-4773-A28F-4CBF7DF4E51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E64855C4-2627-46E1-A9CA-B148C6AD818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8E36E688-F3C3-40CD-9899-3D65D5174B0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527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1DF14098-B30D-4FC9-B638-A7F0EAA1DD6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527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EA87B262-4F9C-4963-B71F-6A599F51E47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863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92E6B7D5-F737-477D-BCEB-A0FC9AA5214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863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C16F419-95CE-824B-8B49-E54037B3A1F1}"/>
              </a:ext>
            </a:extLst>
          </p:cNvPr>
          <p:cNvSpPr txBox="1"/>
          <p:nvPr/>
        </p:nvSpPr>
        <p:spPr>
          <a:xfrm>
            <a:off x="609600" y="6389813"/>
            <a:ext cx="1946367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" dirty="0">
                <a:solidFill>
                  <a:schemeClr val="tx2"/>
                </a:solidFill>
              </a:rPr>
              <a:t>© 2022, Amazon Web Services, Inc. or its affiliates.</a:t>
            </a:r>
          </a:p>
        </p:txBody>
      </p:sp>
    </p:spTree>
    <p:extLst>
      <p:ext uri="{BB962C8B-B14F-4D97-AF65-F5344CB8AC3E}">
        <p14:creationId xmlns:p14="http://schemas.microsoft.com/office/powerpoint/2010/main" val="3762423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 Option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F8E68949-CE6F-4504-96F3-8F99C5B8101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/>
        </p:nvSpPr>
        <p:spPr>
          <a:xfrm>
            <a:off x="609600" y="2461211"/>
            <a:ext cx="6257926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A34A202-5BCA-4C63-9A75-29E977C2BCF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5602" y="703823"/>
            <a:ext cx="1003173" cy="600189"/>
          </a:xfrm>
          <a:prstGeom prst="rect">
            <a:avLst/>
          </a:prstGeom>
        </p:spPr>
      </p:pic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564D0F4C-32F5-4FAE-A5FD-112D779673F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2BAE7EE1-DB4F-46E7-B763-260F1895856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A923609D-11EC-4A90-9DF4-6011CEFA068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527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FA5F0A2C-DD2C-42D9-9891-3AC7EAC58A0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527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16FE6896-B28C-4407-9B9D-30EF7DEEC10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863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B0B2D505-D8BD-49D5-BA6B-C78D78B5144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863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942E70C-C45C-4E46-9B05-C99C1FF6465C}"/>
              </a:ext>
            </a:extLst>
          </p:cNvPr>
          <p:cNvSpPr txBox="1"/>
          <p:nvPr/>
        </p:nvSpPr>
        <p:spPr>
          <a:xfrm>
            <a:off x="609600" y="6389813"/>
            <a:ext cx="1946367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" dirty="0">
                <a:solidFill>
                  <a:schemeClr val="tx2"/>
                </a:solidFill>
              </a:rPr>
              <a:t>© 2022, Amazon Web Services, Inc. or its affiliates.</a:t>
            </a:r>
          </a:p>
        </p:txBody>
      </p:sp>
    </p:spTree>
    <p:extLst>
      <p:ext uri="{BB962C8B-B14F-4D97-AF65-F5344CB8AC3E}">
        <p14:creationId xmlns:p14="http://schemas.microsoft.com/office/powerpoint/2010/main" val="1521700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0B70BFFB-0093-421A-9336-050D9022277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FDF3A4-5795-4C3E-A626-E8705501F60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8" y="2026178"/>
            <a:ext cx="6460999" cy="726547"/>
          </a:xfrm>
        </p:spPr>
        <p:txBody>
          <a:bodyPr wrap="square" anchor="t" anchorCtr="0"/>
          <a:lstStyle>
            <a:lvl1pPr algn="l">
              <a:defRPr sz="4800"/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AD1914-560C-4D5C-AA3F-8A993D908EC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2752725"/>
            <a:ext cx="6460998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4349712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/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54CE4ED-4096-479A-AA41-A2286E854B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1721368"/>
            <a:ext cx="6477002" cy="2585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200" b="1" i="0" cap="all" spc="300" baseline="0"/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4762500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/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F33CD46-0AFF-491A-81DD-A41D6C0A0C9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5602" y="551423"/>
            <a:ext cx="1003173" cy="60018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4BCCE20-DD0D-2040-9412-B97BA2352D8F}"/>
              </a:ext>
            </a:extLst>
          </p:cNvPr>
          <p:cNvSpPr txBox="1"/>
          <p:nvPr/>
        </p:nvSpPr>
        <p:spPr>
          <a:xfrm>
            <a:off x="609600" y="6389813"/>
            <a:ext cx="1946367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" dirty="0">
                <a:solidFill>
                  <a:schemeClr val="tx2"/>
                </a:solidFill>
              </a:rPr>
              <a:t>© 2023, Amazon Web Services, Inc. or its affiliates.</a:t>
            </a:r>
          </a:p>
        </p:txBody>
      </p:sp>
    </p:spTree>
    <p:extLst>
      <p:ext uri="{BB962C8B-B14F-4D97-AF65-F5344CB8AC3E}">
        <p14:creationId xmlns:p14="http://schemas.microsoft.com/office/powerpoint/2010/main" val="2914077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 Option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B6BDE67F-978F-4031-B3D3-DF4DCF6C952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/>
        </p:nvSpPr>
        <p:spPr>
          <a:xfrm>
            <a:off x="609600" y="2461211"/>
            <a:ext cx="6257926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8EAADDF-3715-41F9-80EB-8089BE4C7D5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5602" y="703823"/>
            <a:ext cx="1003173" cy="600189"/>
          </a:xfrm>
          <a:prstGeom prst="rect">
            <a:avLst/>
          </a:prstGeom>
        </p:spPr>
      </p:pic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230FD717-B5D1-4382-B640-9A1502DF29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680AFCB4-6EDA-47FA-9B03-8D52A024708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2A3C913E-49B8-4E01-84BA-3E1302AAAAB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527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35F2329A-FFEB-498F-831A-5B64A8D8A2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527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7DE1BE55-27D0-4CCD-BC1C-1E28603B288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863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801B2B04-0E68-469F-97F4-1485CABC894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863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69CC861-FA54-3E4C-A730-889402022BFE}"/>
              </a:ext>
            </a:extLst>
          </p:cNvPr>
          <p:cNvSpPr txBox="1"/>
          <p:nvPr/>
        </p:nvSpPr>
        <p:spPr>
          <a:xfrm>
            <a:off x="609600" y="6389813"/>
            <a:ext cx="1946367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" dirty="0">
                <a:solidFill>
                  <a:schemeClr val="tx2"/>
                </a:solidFill>
              </a:rPr>
              <a:t>© 2022, Amazon Web Services, Inc. or its affiliates.</a:t>
            </a:r>
          </a:p>
        </p:txBody>
      </p:sp>
    </p:spTree>
    <p:extLst>
      <p:ext uri="{BB962C8B-B14F-4D97-AF65-F5344CB8AC3E}">
        <p14:creationId xmlns:p14="http://schemas.microsoft.com/office/powerpoint/2010/main" val="2893840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 Option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FA8B14CE-D48C-4755-97B8-C8D09BC4284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/>
        </p:nvSpPr>
        <p:spPr>
          <a:xfrm>
            <a:off x="609600" y="2461211"/>
            <a:ext cx="6257926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72E4779-460A-4AB2-B60F-636DA52DBEC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5602" y="703823"/>
            <a:ext cx="1003173" cy="600189"/>
          </a:xfrm>
          <a:prstGeom prst="rect">
            <a:avLst/>
          </a:prstGeom>
        </p:spPr>
      </p:pic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46067447-57A4-4241-95CA-58BA6147CCF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86F5222C-6420-402E-8432-442A9B9039B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7FF9F2DF-FEFD-4519-BA6A-321AE118D61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527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FB278312-C7E9-4084-9DA4-8FF690E63DC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527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3841CF4B-BB8A-4DB4-9E3A-0FE156EE607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863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2CCD502E-CCF3-4763-BBA5-9668C6A2CD8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863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B3FA62-6F7D-C245-94EF-CC61AE2D7055}"/>
              </a:ext>
            </a:extLst>
          </p:cNvPr>
          <p:cNvSpPr txBox="1"/>
          <p:nvPr/>
        </p:nvSpPr>
        <p:spPr>
          <a:xfrm>
            <a:off x="609600" y="6389813"/>
            <a:ext cx="1946367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" dirty="0">
                <a:solidFill>
                  <a:schemeClr val="tx2"/>
                </a:solidFill>
              </a:rPr>
              <a:t>© 2022, Amazon Web Services, Inc. or its affiliates.</a:t>
            </a:r>
          </a:p>
        </p:txBody>
      </p:sp>
    </p:spTree>
    <p:extLst>
      <p:ext uri="{BB962C8B-B14F-4D97-AF65-F5344CB8AC3E}">
        <p14:creationId xmlns:p14="http://schemas.microsoft.com/office/powerpoint/2010/main" val="1191009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 Option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C999E97E-66C6-4818-BD73-FD1DEC2A17A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/>
        </p:nvSpPr>
        <p:spPr>
          <a:xfrm>
            <a:off x="609600" y="2461211"/>
            <a:ext cx="6257926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3CF5C72-58D2-4105-AADB-DD17ABECFCA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5602" y="703823"/>
            <a:ext cx="1003173" cy="600189"/>
          </a:xfrm>
          <a:prstGeom prst="rect">
            <a:avLst/>
          </a:prstGeom>
        </p:spPr>
      </p:pic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EE89F7E8-34D5-405B-AE9C-9A1ACC3C2B2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FE382DE2-8277-44F2-BA33-B9F080C8631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2F3C8CFB-D16E-4A3C-AD00-0A429FF6466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527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C0923359-3BBB-4CE7-B735-2F4ADEAECF7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527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E287D8B1-049A-44B5-941A-00789112FB8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863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C754C1F4-1140-46D2-8F46-A49CC24C648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863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283338-84FB-5148-8C2F-B3A0CAE3E9DA}"/>
              </a:ext>
            </a:extLst>
          </p:cNvPr>
          <p:cNvSpPr txBox="1"/>
          <p:nvPr/>
        </p:nvSpPr>
        <p:spPr>
          <a:xfrm>
            <a:off x="609600" y="6389813"/>
            <a:ext cx="1946367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" dirty="0">
                <a:solidFill>
                  <a:schemeClr val="tx2"/>
                </a:solidFill>
              </a:rPr>
              <a:t>© 2022, Amazon Web Services, Inc. or its affiliates.</a:t>
            </a:r>
          </a:p>
        </p:txBody>
      </p:sp>
    </p:spTree>
    <p:extLst>
      <p:ext uri="{BB962C8B-B14F-4D97-AF65-F5344CB8AC3E}">
        <p14:creationId xmlns:p14="http://schemas.microsoft.com/office/powerpoint/2010/main" val="1473207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 Option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BA4623BD-B67C-4E55-8A2B-78F2A27CCA6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/>
        </p:nvSpPr>
        <p:spPr>
          <a:xfrm>
            <a:off x="609600" y="2461211"/>
            <a:ext cx="6257926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B5FD913-AA31-4215-9688-5AEC91B1554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5602" y="703823"/>
            <a:ext cx="1003173" cy="600189"/>
          </a:xfrm>
          <a:prstGeom prst="rect">
            <a:avLst/>
          </a:prstGeom>
        </p:spPr>
      </p:pic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2122668E-8FB9-448F-A378-4A580E1A57B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A949EC9C-3C70-49AA-8B49-6ADBA205EF4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B4F15B12-1AC6-4328-97BB-8B37EE3A022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527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CEF48591-DA78-43C0-AB30-09A697E96E1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527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B2E2B554-8152-4875-8AE7-DB559878A5E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863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94C9D5B0-6B00-4369-AE51-42B65E61ED2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863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A1A797-766E-2044-B9AC-3A309F971FEB}"/>
              </a:ext>
            </a:extLst>
          </p:cNvPr>
          <p:cNvSpPr txBox="1"/>
          <p:nvPr/>
        </p:nvSpPr>
        <p:spPr>
          <a:xfrm>
            <a:off x="609600" y="6389813"/>
            <a:ext cx="1946367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" dirty="0">
                <a:solidFill>
                  <a:schemeClr val="tx2"/>
                </a:solidFill>
              </a:rPr>
              <a:t>© 2022, Amazon Web Services, Inc. or its affiliates.</a:t>
            </a:r>
          </a:p>
        </p:txBody>
      </p:sp>
    </p:spTree>
    <p:extLst>
      <p:ext uri="{BB962C8B-B14F-4D97-AF65-F5344CB8AC3E}">
        <p14:creationId xmlns:p14="http://schemas.microsoft.com/office/powerpoint/2010/main" val="4282285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8FA33D-5535-4C9A-8FE3-B37ABA63B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93D77A-024C-472F-B312-4E06A5BAE0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09600" y="1718982"/>
            <a:ext cx="10972800" cy="44913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7BCF1F-274F-4C05-8696-189CDAE0C3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FBB62C-DD5C-4CC6-98BC-330285579B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0D4DAD-D906-4444-864A-7CED33CEDE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3FBBE-687F-7A49-A57C-1AD5CB014E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179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2F2CA4B-F100-498A-9F95-D1048E98B36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914399"/>
            <a:ext cx="2857500" cy="52959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442DEB-18AA-41C3-A034-B81C200697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09600" y="914399"/>
            <a:ext cx="7962900" cy="52959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98874D-2362-4107-9CFB-6624C519CF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81FEF1-5834-4539-A37C-ED5E275C6D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AA1474-147C-4D4E-B55D-24F747B205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3FBBE-687F-7A49-A57C-1AD5CB014E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919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o Not U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A4731D4-24B7-407D-A119-09109E0E0D80}"/>
              </a:ext>
            </a:extLst>
          </p:cNvPr>
          <p:cNvSpPr txBox="1"/>
          <p:nvPr/>
        </p:nvSpPr>
        <p:spPr>
          <a:xfrm>
            <a:off x="3486150" y="2512370"/>
            <a:ext cx="7353300" cy="1874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80000"/>
              </a:lnSpc>
            </a:pPr>
            <a:r>
              <a:rPr lang="en-US" sz="6000" dirty="0">
                <a:latin typeface="+mj-lt"/>
              </a:rPr>
              <a:t>Do not use layouts after this slide.</a:t>
            </a:r>
            <a:br>
              <a:rPr lang="en-US" sz="6000" dirty="0">
                <a:latin typeface="+mj-lt"/>
              </a:rPr>
            </a:br>
            <a:r>
              <a:rPr lang="en-US" sz="2000" dirty="0">
                <a:latin typeface="+mj-lt"/>
              </a:rPr>
              <a:t>They are not part of the official template.</a:t>
            </a:r>
            <a:endParaRPr lang="en-US" sz="6000" dirty="0">
              <a:latin typeface="+mj-lt"/>
            </a:endParaRPr>
          </a:p>
        </p:txBody>
      </p:sp>
      <p:pic>
        <p:nvPicPr>
          <p:cNvPr id="7" name="Graphic 6" descr="Stop sign">
            <a:extLst>
              <a:ext uri="{FF2B5EF4-FFF2-40B4-BE49-F238E27FC236}">
                <a16:creationId xmlns:a16="http://schemas.microsoft.com/office/drawing/2014/main" id="{2E1D490C-0B7A-44B5-A2CC-9750483112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7250" y="2114549"/>
            <a:ext cx="2628900" cy="26289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56A91D7-A142-41A9-9775-90FA8A0EC8F4}"/>
              </a:ext>
            </a:extLst>
          </p:cNvPr>
          <p:cNvSpPr/>
          <p:nvPr/>
        </p:nvSpPr>
        <p:spPr>
          <a:xfrm>
            <a:off x="380999" y="6337300"/>
            <a:ext cx="4943475" cy="5207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4A252AA-410C-4410-AE45-9D483892FCD8}"/>
              </a:ext>
            </a:extLst>
          </p:cNvPr>
          <p:cNvSpPr/>
          <p:nvPr/>
        </p:nvSpPr>
        <p:spPr>
          <a:xfrm>
            <a:off x="380999" y="163722"/>
            <a:ext cx="4943475" cy="5207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867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able_of_Content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20CA0-5CE7-1A4B-ACE6-C7A15B82C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3248"/>
            <a:ext cx="11258550" cy="53553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710D4E-8635-D746-9FE7-1EE20F49E4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7200" y="1371600"/>
            <a:ext cx="11258550" cy="2173608"/>
          </a:xfrm>
          <a:prstGeom prst="rect">
            <a:avLst/>
          </a:prstGeom>
        </p:spPr>
        <p:txBody>
          <a:bodyPr/>
          <a:lstStyle>
            <a:lvl5pPr>
              <a:defRPr sz="1583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EF86CBE3-9FC5-DFAC-0693-179AC5BD0E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29200" y="6289500"/>
            <a:ext cx="2743200" cy="365125"/>
          </a:xfrm>
        </p:spPr>
        <p:txBody>
          <a:bodyPr/>
          <a:lstStyle/>
          <a:p>
            <a:fld id="{E813FBBE-687F-7A49-A57C-1AD5CB014E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4358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3"/>
          <p:cNvSpPr>
            <a:spLocks noGrp="1"/>
          </p:cNvSpPr>
          <p:nvPr>
            <p:ph idx="1" hasCustomPrompt="1"/>
          </p:nvPr>
        </p:nvSpPr>
        <p:spPr>
          <a:xfrm>
            <a:off x="269875" y="1391463"/>
            <a:ext cx="11652356" cy="1307537"/>
          </a:xfrm>
          <a:prstGeom prst="rect">
            <a:avLst/>
          </a:prstGeom>
        </p:spPr>
        <p:txBody>
          <a:bodyPr rtlCol="0"/>
          <a:lstStyle>
            <a:lvl1pPr>
              <a:spcBef>
                <a:spcPts val="0"/>
              </a:spcBef>
              <a:spcAft>
                <a:spcPts val="1000"/>
              </a:spcAft>
              <a:defRPr baseline="0">
                <a:solidFill>
                  <a:schemeClr val="bg1"/>
                </a:solidFill>
              </a:defRPr>
            </a:lvl1pPr>
            <a:lvl2pPr>
              <a:spcBef>
                <a:spcPts val="0"/>
              </a:spcBef>
              <a:spcAft>
                <a:spcPts val="667"/>
              </a:spcAft>
              <a:defRPr>
                <a:solidFill>
                  <a:schemeClr val="bg1"/>
                </a:solidFill>
              </a:defRPr>
            </a:lvl2pPr>
            <a:lvl3pPr>
              <a:spcBef>
                <a:spcPts val="0"/>
              </a:spcBef>
              <a:spcAft>
                <a:spcPts val="667"/>
              </a:spcAft>
              <a:defRPr>
                <a:solidFill>
                  <a:schemeClr val="bg1"/>
                </a:solidFill>
              </a:defRPr>
            </a:lvl3pPr>
            <a:lvl4pPr>
              <a:spcAft>
                <a:spcPts val="667"/>
              </a:spcAft>
              <a:defRPr/>
            </a:lvl4pPr>
            <a:lvl5pPr>
              <a:spcAft>
                <a:spcPts val="667"/>
              </a:spcAft>
              <a:defRPr/>
            </a:lvl5pPr>
          </a:lstStyle>
          <a:p>
            <a:pPr lvl="0"/>
            <a:r>
              <a:rPr lang="en-US" dirty="0"/>
              <a:t>Type slide content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A781557-F2E8-9A40-A3CE-84E4ECCC2FC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9875" y="285750"/>
            <a:ext cx="11652356" cy="535531"/>
          </a:xfrm>
        </p:spPr>
        <p:txBody>
          <a:bodyPr/>
          <a:lstStyle>
            <a:lvl1pPr>
              <a:defRPr b="0" i="0" baseline="0">
                <a:solidFill>
                  <a:schemeClr val="bg1"/>
                </a:solidFill>
                <a:latin typeface="Amazon Ember Heavy" panose="020B0603020204020204" pitchFamily="34" charset="0"/>
                <a:ea typeface="Amazon Ember Heavy" panose="020B0603020204020204" pitchFamily="34" charset="0"/>
                <a:cs typeface="Amazon Ember Heavy" panose="020B0603020204020204" pitchFamily="34" charset="0"/>
              </a:defRPr>
            </a:lvl1pPr>
          </a:lstStyle>
          <a:p>
            <a:r>
              <a:rPr lang="en-US" dirty="0"/>
              <a:t>Title and content layout – Type title here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3453C152-0320-BB5F-5C46-12070663C2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29200" y="6289500"/>
            <a:ext cx="2743200" cy="365125"/>
          </a:xfrm>
        </p:spPr>
        <p:txBody>
          <a:bodyPr/>
          <a:lstStyle/>
          <a:p>
            <a:fld id="{E813FBBE-687F-7A49-A57C-1AD5CB014E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18436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_Foot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3249"/>
            <a:ext cx="11257886" cy="53553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096580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Option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8DBAA309-92EA-4379-8B36-A33B00AC084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FDF3A4-5795-4C3E-A626-E8705501F60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8" y="2026178"/>
            <a:ext cx="6460999" cy="726547"/>
          </a:xfrm>
        </p:spPr>
        <p:txBody>
          <a:bodyPr wrap="square" anchor="t" anchorCtr="0"/>
          <a:lstStyle>
            <a:lvl1pPr algn="l">
              <a:defRPr sz="4800"/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AD1914-560C-4D5C-AA3F-8A993D908EC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2752725"/>
            <a:ext cx="6460998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4349712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/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54CE4ED-4096-479A-AA41-A2286E854B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1721368"/>
            <a:ext cx="6477002" cy="2585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200" b="1" i="0" cap="all" spc="300" baseline="0"/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4762500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/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C5D5CC1-F214-4B0D-B624-747936DBC0A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5602" y="551423"/>
            <a:ext cx="1003173" cy="60018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7BC71C6-2646-9C46-BBEA-526E344D7234}"/>
              </a:ext>
            </a:extLst>
          </p:cNvPr>
          <p:cNvSpPr txBox="1"/>
          <p:nvPr/>
        </p:nvSpPr>
        <p:spPr>
          <a:xfrm>
            <a:off x="609600" y="6389813"/>
            <a:ext cx="1946367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" dirty="0">
                <a:solidFill>
                  <a:schemeClr val="tx2"/>
                </a:solidFill>
              </a:rPr>
              <a:t>© 2023, Amazon Web Services, Inc. or its affiliates.</a:t>
            </a:r>
          </a:p>
        </p:txBody>
      </p:sp>
    </p:spTree>
    <p:extLst>
      <p:ext uri="{BB962C8B-B14F-4D97-AF65-F5344CB8AC3E}">
        <p14:creationId xmlns:p14="http://schemas.microsoft.com/office/powerpoint/2010/main" val="2056555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Option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C268F13E-C214-4B8D-880A-BA0FCE0C91B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FDF3A4-5795-4C3E-A626-E8705501F60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8" y="2026178"/>
            <a:ext cx="6460999" cy="726547"/>
          </a:xfrm>
        </p:spPr>
        <p:txBody>
          <a:bodyPr wrap="square" anchor="t" anchorCtr="0"/>
          <a:lstStyle>
            <a:lvl1pPr algn="l">
              <a:defRPr sz="4800"/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AD1914-560C-4D5C-AA3F-8A993D908EC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2752725"/>
            <a:ext cx="6460998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4349712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/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54CE4ED-4096-479A-AA41-A2286E854B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1721368"/>
            <a:ext cx="6477002" cy="2585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200" b="1" i="0" cap="all" spc="300" baseline="0"/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4762500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/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B98E043-3FBE-4BA4-AC46-79BDCCF5024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5602" y="551423"/>
            <a:ext cx="1003173" cy="60018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D0F749D-EC2C-CF4C-B87E-B001F4B40D77}"/>
              </a:ext>
            </a:extLst>
          </p:cNvPr>
          <p:cNvSpPr txBox="1"/>
          <p:nvPr/>
        </p:nvSpPr>
        <p:spPr>
          <a:xfrm>
            <a:off x="609600" y="6389813"/>
            <a:ext cx="1946367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" dirty="0">
                <a:solidFill>
                  <a:schemeClr val="tx2"/>
                </a:solidFill>
              </a:rPr>
              <a:t>© 2023, Amazon Web Services, Inc. or its affiliates.</a:t>
            </a:r>
          </a:p>
        </p:txBody>
      </p:sp>
    </p:spTree>
    <p:extLst>
      <p:ext uri="{BB962C8B-B14F-4D97-AF65-F5344CB8AC3E}">
        <p14:creationId xmlns:p14="http://schemas.microsoft.com/office/powerpoint/2010/main" val="1708694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Option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485600E0-7AB0-4031-A612-7B2CCBEE75A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FDF3A4-5795-4C3E-A626-E8705501F60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8" y="2026178"/>
            <a:ext cx="6460999" cy="726547"/>
          </a:xfrm>
        </p:spPr>
        <p:txBody>
          <a:bodyPr wrap="square" anchor="t" anchorCtr="0"/>
          <a:lstStyle>
            <a:lvl1pPr algn="l">
              <a:defRPr sz="4800"/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AD1914-560C-4D5C-AA3F-8A993D908EC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2752725"/>
            <a:ext cx="6460998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4349712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/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54CE4ED-4096-479A-AA41-A2286E854B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1721368"/>
            <a:ext cx="6477002" cy="2585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200" b="1" i="0" cap="all" spc="300" baseline="0"/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4762500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/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CDCD881-DF20-456B-8D14-A0EB6AF3BE8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5602" y="551423"/>
            <a:ext cx="1003173" cy="60018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8FC373E-6D05-E14A-9399-23E5FB999DB4}"/>
              </a:ext>
            </a:extLst>
          </p:cNvPr>
          <p:cNvSpPr txBox="1"/>
          <p:nvPr/>
        </p:nvSpPr>
        <p:spPr>
          <a:xfrm>
            <a:off x="609600" y="6389813"/>
            <a:ext cx="1946367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" dirty="0">
                <a:solidFill>
                  <a:schemeClr val="tx2"/>
                </a:solidFill>
              </a:rPr>
              <a:t>© 2023, Amazon Web Services, Inc. or its affiliates.</a:t>
            </a:r>
          </a:p>
        </p:txBody>
      </p:sp>
    </p:spTree>
    <p:extLst>
      <p:ext uri="{BB962C8B-B14F-4D97-AF65-F5344CB8AC3E}">
        <p14:creationId xmlns:p14="http://schemas.microsoft.com/office/powerpoint/2010/main" val="3202434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91CB6-D820-4A96-8204-600D7D9568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Agenda layout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1750401-572B-4B45-BF07-5D528B05F88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1714500"/>
            <a:ext cx="10972800" cy="4495800"/>
          </a:xfrm>
        </p:spPr>
        <p:txBody>
          <a:bodyPr/>
          <a:lstStyle>
            <a:lvl1pPr marL="0" indent="0">
              <a:spcAft>
                <a:spcPts val="3000"/>
              </a:spcAft>
              <a:buNone/>
              <a:defRPr sz="2400"/>
            </a:lvl1pPr>
            <a:lvl2pPr marL="0" indent="0">
              <a:spcAft>
                <a:spcPts val="3000"/>
              </a:spcAft>
              <a:buNone/>
              <a:defRPr sz="2400"/>
            </a:lvl2pPr>
            <a:lvl3pPr marL="0" indent="0">
              <a:spcAft>
                <a:spcPts val="3000"/>
              </a:spcAft>
              <a:buNone/>
              <a:defRPr sz="2400"/>
            </a:lvl3pPr>
            <a:lvl4pPr marL="0" indent="0">
              <a:spcAft>
                <a:spcPts val="3000"/>
              </a:spcAft>
              <a:buNone/>
              <a:defRPr sz="2400"/>
            </a:lvl4pPr>
            <a:lvl5pPr marL="0" indent="0">
              <a:spcAft>
                <a:spcPts val="3000"/>
              </a:spcAft>
              <a:buNone/>
              <a:defRPr sz="2400"/>
            </a:lvl5pPr>
          </a:lstStyle>
          <a:p>
            <a:pPr lvl="0"/>
            <a:r>
              <a:rPr lang="en-US" dirty="0"/>
              <a:t>Enter high-level agenda items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F5A1D86-6A7C-4718-BC8A-729563F7E07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5447C4-003F-49F1-92D9-AA8E1601814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4C0F27-F073-46C5-99AA-D6BC67A40F5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813FBBE-687F-7A49-A57C-1AD5CB014E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465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61" Type="http://schemas.openxmlformats.org/officeDocument/2006/relationships/image" Target="../media/image1.png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86CC99-EC41-4647-BD17-9EFC9AA4DB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914401"/>
            <a:ext cx="10972800" cy="535531"/>
          </a:xfrm>
          <a:prstGeom prst="rect">
            <a:avLst/>
          </a:prstGeom>
        </p:spPr>
        <p:txBody>
          <a:bodyPr vert="horz" wrap="square" lIns="0" tIns="45720" rIns="0" bIns="45720" rtlCol="0" anchor="t" anchorCtr="0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928EF9-1BCD-42D2-8B21-6150BBD86F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718983"/>
            <a:ext cx="10972800" cy="2203680"/>
          </a:xfrm>
          <a:prstGeom prst="rect">
            <a:avLst/>
          </a:prstGeom>
        </p:spPr>
        <p:txBody>
          <a:bodyPr vert="horz" wrap="square" lIns="0" tIns="45720" rIns="0" bIns="4572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484D14-2EC8-4252-96DA-F75A75EAF3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9532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5B18F2-2506-4A8B-983C-1A77A245E6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9532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925A29-F4EF-4A12-9095-1B88A1BDDE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29200" y="62895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13FBBE-687F-7A49-A57C-1AD5CB014EFC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CD4F7D2-009A-40A3-9C6D-5D576E0365C6}"/>
              </a:ext>
            </a:extLst>
          </p:cNvPr>
          <p:cNvPicPr>
            <a:picLocks noChangeAspect="1"/>
          </p:cNvPicPr>
          <p:nvPr/>
        </p:nvPicPr>
        <p:blipFill>
          <a:blip r:embed="rId6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EBF6604-AFFA-2144-84A8-B114434DA9D8}"/>
              </a:ext>
            </a:extLst>
          </p:cNvPr>
          <p:cNvSpPr txBox="1"/>
          <p:nvPr/>
        </p:nvSpPr>
        <p:spPr>
          <a:xfrm>
            <a:off x="5122817" y="6389813"/>
            <a:ext cx="1946367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" dirty="0"/>
              <a:t>© 2023, Amazon Web Services, Inc. or its affiliates.</a:t>
            </a:r>
          </a:p>
        </p:txBody>
      </p:sp>
    </p:spTree>
    <p:extLst>
      <p:ext uri="{BB962C8B-B14F-4D97-AF65-F5344CB8AC3E}">
        <p14:creationId xmlns:p14="http://schemas.microsoft.com/office/powerpoint/2010/main" val="352265928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  <p:sldLayoutId id="2147483701" r:id="rId41"/>
    <p:sldLayoutId id="2147483702" r:id="rId42"/>
    <p:sldLayoutId id="2147483703" r:id="rId43"/>
    <p:sldLayoutId id="2147483704" r:id="rId44"/>
    <p:sldLayoutId id="2147483705" r:id="rId45"/>
    <p:sldLayoutId id="2147483706" r:id="rId46"/>
    <p:sldLayoutId id="2147483707" r:id="rId47"/>
    <p:sldLayoutId id="2147483708" r:id="rId48"/>
    <p:sldLayoutId id="2147483709" r:id="rId49"/>
    <p:sldLayoutId id="2147483710" r:id="rId50"/>
    <p:sldLayoutId id="2147483711" r:id="rId51"/>
    <p:sldLayoutId id="2147483712" r:id="rId52"/>
    <p:sldLayoutId id="2147483713" r:id="rId53"/>
    <p:sldLayoutId id="2147483714" r:id="rId54"/>
    <p:sldLayoutId id="2147483715" r:id="rId55"/>
    <p:sldLayoutId id="2147483716" r:id="rId56"/>
    <p:sldLayoutId id="2147483719" r:id="rId57"/>
    <p:sldLayoutId id="2147483721" r:id="rId58"/>
    <p:sldLayoutId id="2147483725" r:id="rId5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i="0" kern="1200" baseline="0">
          <a:solidFill>
            <a:schemeClr val="tx1"/>
          </a:solidFill>
          <a:latin typeface="Amazon Ember Display" panose="020F0603020204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SzPct val="90000"/>
        <a:buFont typeface="Arial" panose="020B0604020202020204" pitchFamily="34" charset="0"/>
        <a:buChar char="•"/>
        <a:defRPr sz="2800" kern="1200" baseline="0">
          <a:solidFill>
            <a:schemeClr val="tx1"/>
          </a:solidFill>
          <a:latin typeface="Amazon Ember Display" panose="020F0603020204020204" pitchFamily="34" charset="0"/>
          <a:ea typeface="+mn-ea"/>
          <a:cs typeface="+mn-cs"/>
        </a:defRPr>
      </a:lvl1pPr>
      <a:lvl2pPr marL="514350" indent="-22860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SzPct val="90000"/>
        <a:buFont typeface="Wingdings" panose="05000000000000000000" pitchFamily="2" charset="2"/>
        <a:buChar char="§"/>
        <a:defRPr sz="2400" kern="1200" baseline="0">
          <a:solidFill>
            <a:schemeClr val="tx1"/>
          </a:solidFill>
          <a:latin typeface="Amazon Ember Display" panose="020F0603020204020204" pitchFamily="34" charset="0"/>
          <a:ea typeface="+mn-ea"/>
          <a:cs typeface="+mn-cs"/>
        </a:defRPr>
      </a:lvl2pPr>
      <a:lvl3pPr marL="857250" indent="-22860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mazon Ember" panose="020B0603020204020204" pitchFamily="34" charset="0"/>
        <a:buChar char="–"/>
        <a:defRPr sz="2000" kern="1200" baseline="0">
          <a:solidFill>
            <a:schemeClr val="tx1"/>
          </a:solidFill>
          <a:latin typeface="Amazon Ember Display" panose="020F0603020204020204" pitchFamily="34" charset="0"/>
          <a:ea typeface="+mn-ea"/>
          <a:cs typeface="+mn-cs"/>
        </a:defRPr>
      </a:lvl3pPr>
      <a:lvl4pPr marL="1030288" indent="-17145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Amazon Ember Display" panose="020F0603020204020204" pitchFamily="34" charset="0"/>
          <a:ea typeface="+mn-ea"/>
          <a:cs typeface="+mn-cs"/>
        </a:defRPr>
      </a:lvl4pPr>
      <a:lvl5pPr marL="1201738" indent="-17145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Amazon Ember Display" panose="020F0603020204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">
          <p15:clr>
            <a:srgbClr val="F26B43"/>
          </p15:clr>
        </p15:guide>
        <p15:guide id="2" pos="7296">
          <p15:clr>
            <a:srgbClr val="F26B43"/>
          </p15:clr>
        </p15:guide>
        <p15:guide id="3" orient="horz" pos="192">
          <p15:clr>
            <a:srgbClr val="F26B43"/>
          </p15:clr>
        </p15:guide>
        <p15:guide id="4" orient="horz" pos="3912">
          <p15:clr>
            <a:srgbClr val="F26B43"/>
          </p15:clr>
        </p15:guide>
        <p15:guide id="5" orient="horz" pos="1080">
          <p15:clr>
            <a:srgbClr val="F26B43"/>
          </p15:clr>
        </p15:guide>
        <p15:guide id="6" orient="horz" pos="57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4.tiff"/><Relationship Id="rId4" Type="http://schemas.openxmlformats.org/officeDocument/2006/relationships/image" Target="../media/image33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8.xml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7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tif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9.xml"/><Relationship Id="rId4" Type="http://schemas.openxmlformats.org/officeDocument/2006/relationships/image" Target="../media/image4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9.xml"/><Relationship Id="rId4" Type="http://schemas.openxmlformats.org/officeDocument/2006/relationships/image" Target="../media/image4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4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9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9D0ED-6F1B-2C59-4F01-0FF9F55683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598" y="2026178"/>
            <a:ext cx="6460999" cy="1421928"/>
          </a:xfrm>
        </p:spPr>
        <p:txBody>
          <a:bodyPr/>
          <a:lstStyle/>
          <a:p>
            <a:r>
              <a:rPr lang="en-US" dirty="0"/>
              <a:t>String Solving at Scale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348680-05C2-1D3A-A775-9D68224F125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Amit Goel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25E2A4-55C1-16E1-61E5-E38879D0A7E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9598" y="4762500"/>
            <a:ext cx="3797302" cy="535531"/>
          </a:xfrm>
        </p:spPr>
        <p:txBody>
          <a:bodyPr/>
          <a:lstStyle/>
          <a:p>
            <a:r>
              <a:rPr lang="en-US" dirty="0"/>
              <a:t>Principal Applied Scientist</a:t>
            </a:r>
            <a:br>
              <a:rPr lang="en-US" dirty="0"/>
            </a:br>
            <a:r>
              <a:rPr lang="en-US" dirty="0"/>
              <a:t>Automated Reasoning in Identity</a:t>
            </a:r>
          </a:p>
        </p:txBody>
      </p:sp>
    </p:spTree>
    <p:extLst>
      <p:ext uri="{BB962C8B-B14F-4D97-AF65-F5344CB8AC3E}">
        <p14:creationId xmlns:p14="http://schemas.microsoft.com/office/powerpoint/2010/main" val="1400493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95ECC3B-8A69-3ABE-2FAB-EA9BE708EF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Zelkova</a:t>
            </a:r>
            <a:br>
              <a:rPr lang="en-US" dirty="0"/>
            </a:br>
            <a:r>
              <a:rPr lang="en-US" dirty="0"/>
              <a:t>IAM Policy Analysis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B59494E-85C4-5FE9-F9AE-81BBB1C750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3FBBE-687F-7A49-A57C-1AD5CB014EF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949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8190C-58C9-A149-8B9E-3339C8B69F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14347"/>
            <a:ext cx="10972800" cy="535531"/>
          </a:xfrm>
        </p:spPr>
        <p:txBody>
          <a:bodyPr/>
          <a:lstStyle/>
          <a:p>
            <a:r>
              <a:rPr lang="en-US" dirty="0"/>
              <a:t>Zelkova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01EDC6-E14E-944A-BC32-3EA1D27F09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714500"/>
            <a:ext cx="5840361" cy="2031325"/>
          </a:xfrm>
        </p:spPr>
        <p:txBody>
          <a:bodyPr/>
          <a:lstStyle/>
          <a:p>
            <a:r>
              <a:rPr lang="en-US" dirty="0"/>
              <a:t>Precisely models IAM policies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Answers universal questions 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Using automated reasoning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B6E54F-5105-3518-A254-1CD0B12C2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3FBBE-687F-7A49-A57C-1AD5CB014EFC}" type="slidenum">
              <a:rPr lang="en-US" smtClean="0"/>
              <a:t>11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6C9FBD-3961-7B66-E9F4-860792C5BF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2396" y="1268954"/>
            <a:ext cx="3673607" cy="4801470"/>
          </a:xfrm>
          <a:prstGeom prst="rect">
            <a:avLst/>
          </a:prstGeom>
          <a:ln w="41275">
            <a:solidFill>
              <a:schemeClr val="accent5"/>
            </a:solidFill>
          </a:ln>
        </p:spPr>
      </p:pic>
    </p:spTree>
    <p:extLst>
      <p:ext uri="{BB962C8B-B14F-4D97-AF65-F5344CB8AC3E}">
        <p14:creationId xmlns:p14="http://schemas.microsoft.com/office/powerpoint/2010/main" val="1646157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E3CD2A-4CE7-8B4E-812B-EC77C4A752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0541" y="1269946"/>
            <a:ext cx="10281153" cy="5384679"/>
          </a:xfrm>
        </p:spPr>
        <p:txBody>
          <a:bodyPr/>
          <a:lstStyle/>
          <a:p>
            <a:r>
              <a:rPr lang="en-US" sz="1333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1333" dirty="0">
                <a:latin typeface="Consolas" panose="020B0609020204030204" pitchFamily="49" charset="0"/>
                <a:cs typeface="Consolas" panose="020B0609020204030204" pitchFamily="49" charset="0"/>
              </a:rPr>
              <a:t>  "Statement": [</a:t>
            </a:r>
          </a:p>
          <a:p>
            <a:r>
              <a:rPr lang="en-US" sz="1333" dirty="0">
                <a:latin typeface="Consolas" panose="020B0609020204030204" pitchFamily="49" charset="0"/>
                <a:cs typeface="Consolas" panose="020B0609020204030204" pitchFamily="49" charset="0"/>
              </a:rPr>
              <a:t>    {</a:t>
            </a:r>
          </a:p>
          <a:p>
            <a:r>
              <a:rPr lang="en-US" sz="1333" dirty="0">
                <a:latin typeface="Consolas" panose="020B0609020204030204" pitchFamily="49" charset="0"/>
                <a:cs typeface="Consolas" panose="020B0609020204030204" pitchFamily="49" charset="0"/>
              </a:rPr>
              <a:t>      "Effect": "Allow",</a:t>
            </a:r>
          </a:p>
          <a:p>
            <a:r>
              <a:rPr lang="en-US" sz="1333" dirty="0">
                <a:latin typeface="Consolas" panose="020B0609020204030204" pitchFamily="49" charset="0"/>
                <a:cs typeface="Consolas" panose="020B0609020204030204" pitchFamily="49" charset="0"/>
              </a:rPr>
              <a:t>      "Principal": {</a:t>
            </a:r>
          </a:p>
          <a:p>
            <a:r>
              <a:rPr lang="en-US" sz="1333" dirty="0">
                <a:latin typeface="Consolas" panose="020B0609020204030204" pitchFamily="49" charset="0"/>
                <a:cs typeface="Consolas" panose="020B0609020204030204" pitchFamily="49" charset="0"/>
              </a:rPr>
              <a:t>        "AWS": "111122223333"</a:t>
            </a:r>
          </a:p>
          <a:p>
            <a:r>
              <a:rPr lang="en-US" sz="1333" dirty="0">
                <a:latin typeface="Consolas" panose="020B0609020204030204" pitchFamily="49" charset="0"/>
                <a:cs typeface="Consolas" panose="020B0609020204030204" pitchFamily="49" charset="0"/>
              </a:rPr>
              <a:t>      },</a:t>
            </a:r>
          </a:p>
          <a:p>
            <a:r>
              <a:rPr lang="en-US" sz="1333" dirty="0">
                <a:latin typeface="Consolas" panose="020B0609020204030204" pitchFamily="49" charset="0"/>
                <a:cs typeface="Consolas" panose="020B0609020204030204" pitchFamily="49" charset="0"/>
              </a:rPr>
              <a:t>      "Action": "s3:GetObject",</a:t>
            </a:r>
          </a:p>
          <a:p>
            <a:r>
              <a:rPr lang="en-US" sz="1333" dirty="0">
                <a:latin typeface="Consolas" panose="020B0609020204030204" pitchFamily="49" charset="0"/>
                <a:cs typeface="Consolas" panose="020B0609020204030204" pitchFamily="49" charset="0"/>
              </a:rPr>
              <a:t>      "Resource": "arn:aws:s3:::my-bucket/*”</a:t>
            </a:r>
            <a:br>
              <a:rPr lang="en-US" sz="1333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333" dirty="0">
                <a:latin typeface="Consolas" panose="020B0609020204030204" pitchFamily="49" charset="0"/>
                <a:cs typeface="Consolas" panose="020B0609020204030204" pitchFamily="49" charset="0"/>
              </a:rPr>
              <a:t>     },</a:t>
            </a:r>
          </a:p>
          <a:p>
            <a:r>
              <a:rPr lang="en-US" sz="1333" dirty="0">
                <a:latin typeface="Consolas" panose="020B0609020204030204" pitchFamily="49" charset="0"/>
                <a:cs typeface="Consolas" panose="020B0609020204030204" pitchFamily="49" charset="0"/>
              </a:rPr>
              <a:t>     {</a:t>
            </a:r>
          </a:p>
          <a:p>
            <a:r>
              <a:rPr lang="en-US" sz="1333" dirty="0">
                <a:latin typeface="Consolas" panose="020B0609020204030204" pitchFamily="49" charset="0"/>
                <a:cs typeface="Consolas" panose="020B0609020204030204" pitchFamily="49" charset="0"/>
              </a:rPr>
              <a:t>      "Effect": "Deny",</a:t>
            </a:r>
          </a:p>
          <a:p>
            <a:r>
              <a:rPr lang="en-US" sz="1333" dirty="0">
                <a:latin typeface="Consolas" panose="020B0609020204030204" pitchFamily="49" charset="0"/>
                <a:cs typeface="Consolas" panose="020B0609020204030204" pitchFamily="49" charset="0"/>
              </a:rPr>
              <a:t>      "Principal": "*",</a:t>
            </a:r>
          </a:p>
          <a:p>
            <a:r>
              <a:rPr lang="en-US" sz="1333" dirty="0">
                <a:latin typeface="Consolas" panose="020B0609020204030204" pitchFamily="49" charset="0"/>
                <a:cs typeface="Consolas" panose="020B0609020204030204" pitchFamily="49" charset="0"/>
              </a:rPr>
              <a:t>      "Action": "*",</a:t>
            </a:r>
          </a:p>
          <a:p>
            <a:r>
              <a:rPr lang="en-US" sz="1333" dirty="0">
                <a:latin typeface="Consolas" panose="020B0609020204030204" pitchFamily="49" charset="0"/>
                <a:cs typeface="Consolas" panose="020B0609020204030204" pitchFamily="49" charset="0"/>
              </a:rPr>
              <a:t>      "Resource": "arn:aws:s3:::my-bucket/*",</a:t>
            </a:r>
            <a:br>
              <a:rPr lang="en-US" sz="1333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333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333" dirty="0">
                <a:latin typeface="Consolas" panose="020B0609020204030204" pitchFamily="49" charset="0"/>
                <a:cs typeface="Consolas" panose="020B0609020204030204" pitchFamily="49" charset="0"/>
              </a:rPr>
              <a:t>      "Condition": {</a:t>
            </a:r>
          </a:p>
          <a:p>
            <a:r>
              <a:rPr lang="en-US" sz="1333" dirty="0">
                <a:latin typeface="Consolas" panose="020B0609020204030204" pitchFamily="49" charset="0"/>
                <a:cs typeface="Consolas" panose="020B0609020204030204" pitchFamily="49" charset="0"/>
              </a:rPr>
              <a:t>        "</a:t>
            </a:r>
            <a:r>
              <a:rPr lang="en-US" sz="1333" dirty="0" err="1">
                <a:latin typeface="Consolas" panose="020B0609020204030204" pitchFamily="49" charset="0"/>
                <a:cs typeface="Consolas" panose="020B0609020204030204" pitchFamily="49" charset="0"/>
              </a:rPr>
              <a:t>StringNotLike</a:t>
            </a:r>
            <a:r>
              <a:rPr lang="en-US" sz="1333" dirty="0">
                <a:latin typeface="Consolas" panose="020B0609020204030204" pitchFamily="49" charset="0"/>
                <a:cs typeface="Consolas" panose="020B0609020204030204" pitchFamily="49" charset="0"/>
              </a:rPr>
              <a:t>": {"</a:t>
            </a:r>
            <a:r>
              <a:rPr lang="en-US" sz="1333" dirty="0" err="1">
                <a:latin typeface="Consolas" panose="020B0609020204030204" pitchFamily="49" charset="0"/>
                <a:cs typeface="Consolas" panose="020B0609020204030204" pitchFamily="49" charset="0"/>
              </a:rPr>
              <a:t>aws:RequestedRegion</a:t>
            </a:r>
            <a:r>
              <a:rPr lang="en-US" sz="1333" dirty="0">
                <a:latin typeface="Consolas" panose="020B0609020204030204" pitchFamily="49" charset="0"/>
                <a:cs typeface="Consolas" panose="020B0609020204030204" pitchFamily="49" charset="0"/>
              </a:rPr>
              <a:t>": "us-*"} </a:t>
            </a:r>
            <a:br>
              <a:rPr lang="en-US" sz="1333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333" dirty="0">
                <a:latin typeface="Consolas" panose="020B0609020204030204" pitchFamily="49" charset="0"/>
                <a:cs typeface="Consolas" panose="020B0609020204030204" pitchFamily="49" charset="0"/>
              </a:rPr>
              <a:t>      }</a:t>
            </a:r>
            <a:br>
              <a:rPr lang="en-US" sz="1333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333" dirty="0">
                <a:latin typeface="Consolas" panose="020B0609020204030204" pitchFamily="49" charset="0"/>
                <a:cs typeface="Consolas" panose="020B0609020204030204" pitchFamily="49" charset="0"/>
              </a:rPr>
              <a:t>     }</a:t>
            </a:r>
          </a:p>
          <a:p>
            <a:r>
              <a:rPr lang="en-US" sz="1333" dirty="0">
                <a:latin typeface="Consolas" panose="020B0609020204030204" pitchFamily="49" charset="0"/>
                <a:cs typeface="Consolas" panose="020B0609020204030204" pitchFamily="49" charset="0"/>
              </a:rPr>
              <a:t>   ]</a:t>
            </a:r>
          </a:p>
          <a:p>
            <a:r>
              <a:rPr lang="en-US" sz="1333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1EB3F1-E081-514B-8BB6-F89B093C6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IAM Policy Example: Semantics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4F77D3-79FB-5B82-EECD-766070BFD8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3FBBE-687F-7A49-A57C-1AD5CB014EFC}" type="slidenum">
              <a:rPr lang="en-US" smtClean="0"/>
              <a:t>12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2">
                <a:extLst>
                  <a:ext uri="{FF2B5EF4-FFF2-40B4-BE49-F238E27FC236}">
                    <a16:creationId xmlns:a16="http://schemas.microsoft.com/office/drawing/2014/main" id="{7DC54C8C-9F49-FF7A-9E75-992926E5CEA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96000" y="2114370"/>
                <a:ext cx="6649588" cy="1513734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lIns="60959" rIns="60959">
                <a:normAutofit/>
              </a:bodyPr>
              <a:lstStyle>
                <a:lvl1pPr marL="342900" marR="0" indent="-342900" algn="l" defTabSz="457200" rtl="0" latinLnBrk="0">
                  <a:lnSpc>
                    <a:spcPct val="100000"/>
                  </a:lnSpc>
                  <a:spcBef>
                    <a:spcPts val="400"/>
                  </a:spcBef>
                  <a:spcAft>
                    <a:spcPts val="0"/>
                  </a:spcAft>
                  <a:buClrTx/>
                  <a:buSzPct val="100000"/>
                  <a:buFont typeface="Arial"/>
                  <a:buChar char="•"/>
                  <a:tabLst/>
                  <a:defRPr sz="1800" b="0" i="0" u="none" strike="noStrike" cap="none" spc="0" baseline="0">
                    <a:ln>
                      <a:noFill/>
                    </a:ln>
                    <a:solidFill>
                      <a:schemeClr val="accent6">
                        <a:lumOff val="44000"/>
                      </a:schemeClr>
                    </a:solidFill>
                    <a:uFillTx/>
                    <a:latin typeface="Amazon Ember" panose="020B0603020204020204" pitchFamily="34" charset="0"/>
                    <a:ea typeface="Amazon Ember" panose="020B0603020204020204" pitchFamily="34" charset="0"/>
                    <a:cs typeface="Amazon Ember" panose="020B0603020204020204" pitchFamily="34" charset="0"/>
                    <a:sym typeface="Arial"/>
                  </a:defRPr>
                </a:lvl1pPr>
                <a:lvl2pPr marL="778668" marR="0" indent="-321468" algn="l" defTabSz="457200" rtl="0" latinLnBrk="0">
                  <a:lnSpc>
                    <a:spcPct val="100000"/>
                  </a:lnSpc>
                  <a:spcBef>
                    <a:spcPts val="400"/>
                  </a:spcBef>
                  <a:spcAft>
                    <a:spcPts val="0"/>
                  </a:spcAft>
                  <a:buClrTx/>
                  <a:buSzPct val="100000"/>
                  <a:buFont typeface="Arial"/>
                  <a:buChar char="–"/>
                  <a:tabLst/>
                  <a:defRPr sz="1800" b="0" i="0" u="none" strike="noStrike" cap="none" spc="0" baseline="0">
                    <a:ln>
                      <a:noFill/>
                    </a:ln>
                    <a:solidFill>
                      <a:schemeClr val="accent6">
                        <a:lumOff val="44000"/>
                      </a:schemeClr>
                    </a:solidFill>
                    <a:uFillTx/>
                    <a:latin typeface="Amazon Ember" panose="020B0603020204020204" pitchFamily="34" charset="0"/>
                    <a:ea typeface="Amazon Ember" panose="020B0603020204020204" pitchFamily="34" charset="0"/>
                    <a:cs typeface="Amazon Ember" panose="020B0603020204020204" pitchFamily="34" charset="0"/>
                    <a:sym typeface="Arial"/>
                  </a:defRPr>
                </a:lvl2pPr>
                <a:lvl3pPr marL="1208314" marR="0" indent="-293914" algn="l" defTabSz="457200" rtl="0" latinLnBrk="0">
                  <a:lnSpc>
                    <a:spcPct val="100000"/>
                  </a:lnSpc>
                  <a:spcBef>
                    <a:spcPts val="400"/>
                  </a:spcBef>
                  <a:spcAft>
                    <a:spcPts val="0"/>
                  </a:spcAft>
                  <a:buClrTx/>
                  <a:buSzPct val="100000"/>
                  <a:buFont typeface="Arial"/>
                  <a:buChar char="•"/>
                  <a:tabLst/>
                  <a:defRPr sz="1800" b="0" i="0" u="none" strike="noStrike" cap="none" spc="0" baseline="0">
                    <a:ln>
                      <a:noFill/>
                    </a:ln>
                    <a:solidFill>
                      <a:schemeClr val="accent6">
                        <a:lumOff val="44000"/>
                      </a:schemeClr>
                    </a:solidFill>
                    <a:uFillTx/>
                    <a:latin typeface="Amazon Ember" panose="020B0603020204020204" pitchFamily="34" charset="0"/>
                    <a:ea typeface="Amazon Ember" panose="020B0603020204020204" pitchFamily="34" charset="0"/>
                    <a:cs typeface="Amazon Ember" panose="020B0603020204020204" pitchFamily="34" charset="0"/>
                    <a:sym typeface="Arial"/>
                  </a:defRPr>
                </a:lvl3pPr>
                <a:lvl4pPr marL="1714500" marR="0" indent="-342900" algn="l" defTabSz="457200" rtl="0" latinLnBrk="0">
                  <a:lnSpc>
                    <a:spcPct val="100000"/>
                  </a:lnSpc>
                  <a:spcBef>
                    <a:spcPts val="400"/>
                  </a:spcBef>
                  <a:spcAft>
                    <a:spcPts val="0"/>
                  </a:spcAft>
                  <a:buClrTx/>
                  <a:buSzPct val="100000"/>
                  <a:buFont typeface="Arial"/>
                  <a:buChar char="–"/>
                  <a:tabLst/>
                  <a:defRPr sz="1800" b="0" i="0" u="none" strike="noStrike" cap="none" spc="0" baseline="0">
                    <a:ln>
                      <a:noFill/>
                    </a:ln>
                    <a:solidFill>
                      <a:schemeClr val="accent6">
                        <a:lumOff val="44000"/>
                      </a:schemeClr>
                    </a:solidFill>
                    <a:uFillTx/>
                    <a:latin typeface="Amazon Ember" panose="020B0603020204020204" pitchFamily="34" charset="0"/>
                    <a:ea typeface="Amazon Ember" panose="020B0603020204020204" pitchFamily="34" charset="0"/>
                    <a:cs typeface="Amazon Ember" panose="020B0603020204020204" pitchFamily="34" charset="0"/>
                    <a:sym typeface="Arial"/>
                  </a:defRPr>
                </a:lvl4pPr>
                <a:lvl5pPr marL="2171700" marR="0" indent="-342900" algn="l" defTabSz="457200" rtl="0" latinLnBrk="0">
                  <a:lnSpc>
                    <a:spcPct val="100000"/>
                  </a:lnSpc>
                  <a:spcBef>
                    <a:spcPts val="400"/>
                  </a:spcBef>
                  <a:spcAft>
                    <a:spcPts val="0"/>
                  </a:spcAft>
                  <a:buClrTx/>
                  <a:buSzPct val="100000"/>
                  <a:buFont typeface="Arial"/>
                  <a:buChar char="»"/>
                  <a:tabLst/>
                  <a:defRPr sz="1800" b="0" i="0" u="none" strike="noStrike" cap="none" spc="0" baseline="0">
                    <a:ln>
                      <a:noFill/>
                    </a:ln>
                    <a:solidFill>
                      <a:schemeClr val="accent6">
                        <a:lumOff val="44000"/>
                      </a:schemeClr>
                    </a:solidFill>
                    <a:uFillTx/>
                    <a:latin typeface="Amazon Ember" panose="020B0603020204020204" pitchFamily="34" charset="0"/>
                    <a:ea typeface="Amazon Ember" panose="020B0603020204020204" pitchFamily="34" charset="0"/>
                    <a:cs typeface="Amazon Ember" panose="020B0603020204020204" pitchFamily="34" charset="0"/>
                    <a:sym typeface="Arial"/>
                  </a:defRPr>
                </a:lvl5pPr>
                <a:lvl6pPr marL="2491739" marR="0" indent="-205739" algn="l" defTabSz="457200" rtl="0" latinLnBrk="0">
                  <a:lnSpc>
                    <a:spcPct val="100000"/>
                  </a:lnSpc>
                  <a:spcBef>
                    <a:spcPts val="400"/>
                  </a:spcBef>
                  <a:spcAft>
                    <a:spcPts val="0"/>
                  </a:spcAft>
                  <a:buClrTx/>
                  <a:buSzPct val="100000"/>
                  <a:buFont typeface="Arial"/>
                  <a:buChar char="•"/>
                  <a:tabLst/>
                  <a:defRPr sz="1800" b="0" i="0" u="none" strike="noStrike" cap="none" spc="0" baseline="0">
                    <a:ln>
                      <a:noFill/>
                    </a:ln>
                    <a:solidFill>
                      <a:schemeClr val="accent6">
                        <a:lumOff val="44000"/>
                      </a:schemeClr>
                    </a:solidFill>
                    <a:uFillTx/>
                    <a:latin typeface="Arial"/>
                    <a:ea typeface="Arial"/>
                    <a:cs typeface="Arial"/>
                    <a:sym typeface="Arial"/>
                  </a:defRPr>
                </a:lvl6pPr>
                <a:lvl7pPr marL="2948939" marR="0" indent="-205739" algn="l" defTabSz="457200" rtl="0" latinLnBrk="0">
                  <a:lnSpc>
                    <a:spcPct val="100000"/>
                  </a:lnSpc>
                  <a:spcBef>
                    <a:spcPts val="400"/>
                  </a:spcBef>
                  <a:spcAft>
                    <a:spcPts val="0"/>
                  </a:spcAft>
                  <a:buClrTx/>
                  <a:buSzPct val="100000"/>
                  <a:buFont typeface="Arial"/>
                  <a:buChar char="•"/>
                  <a:tabLst/>
                  <a:defRPr sz="1800" b="0" i="0" u="none" strike="noStrike" cap="none" spc="0" baseline="0">
                    <a:ln>
                      <a:noFill/>
                    </a:ln>
                    <a:solidFill>
                      <a:schemeClr val="accent6">
                        <a:lumOff val="44000"/>
                      </a:schemeClr>
                    </a:solidFill>
                    <a:uFillTx/>
                    <a:latin typeface="Arial"/>
                    <a:ea typeface="Arial"/>
                    <a:cs typeface="Arial"/>
                    <a:sym typeface="Arial"/>
                  </a:defRPr>
                </a:lvl7pPr>
                <a:lvl8pPr marL="3406140" marR="0" indent="-205740" algn="l" defTabSz="457200" rtl="0" latinLnBrk="0">
                  <a:lnSpc>
                    <a:spcPct val="100000"/>
                  </a:lnSpc>
                  <a:spcBef>
                    <a:spcPts val="400"/>
                  </a:spcBef>
                  <a:spcAft>
                    <a:spcPts val="0"/>
                  </a:spcAft>
                  <a:buClrTx/>
                  <a:buSzPct val="100000"/>
                  <a:buFont typeface="Arial"/>
                  <a:buChar char="•"/>
                  <a:tabLst/>
                  <a:defRPr sz="1800" b="0" i="0" u="none" strike="noStrike" cap="none" spc="0" baseline="0">
                    <a:ln>
                      <a:noFill/>
                    </a:ln>
                    <a:solidFill>
                      <a:schemeClr val="accent6">
                        <a:lumOff val="44000"/>
                      </a:schemeClr>
                    </a:solidFill>
                    <a:uFillTx/>
                    <a:latin typeface="Arial"/>
                    <a:ea typeface="Arial"/>
                    <a:cs typeface="Arial"/>
                    <a:sym typeface="Arial"/>
                  </a:defRPr>
                </a:lvl8pPr>
                <a:lvl9pPr marL="3863340" marR="0" indent="-205740" algn="l" defTabSz="457200" rtl="0" latinLnBrk="0">
                  <a:lnSpc>
                    <a:spcPct val="100000"/>
                  </a:lnSpc>
                  <a:spcBef>
                    <a:spcPts val="400"/>
                  </a:spcBef>
                  <a:spcAft>
                    <a:spcPts val="0"/>
                  </a:spcAft>
                  <a:buClrTx/>
                  <a:buSzPct val="100000"/>
                  <a:buFont typeface="Arial"/>
                  <a:buChar char="•"/>
                  <a:tabLst/>
                  <a:defRPr sz="1800" b="0" i="0" u="none" strike="noStrike" cap="none" spc="0" baseline="0">
                    <a:ln>
                      <a:noFill/>
                    </a:ln>
                    <a:solidFill>
                      <a:schemeClr val="accent6">
                        <a:lumOff val="44000"/>
                      </a:schemeClr>
                    </a:solidFill>
                    <a:uFillTx/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200" b="0" i="1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sz="2200" dirty="0"/>
                        <m:t>”</m:t>
                      </m:r>
                      <m:r>
                        <a:rPr lang="en-US" sz="2200" i="1">
                          <a:latin typeface="Cambria Math" panose="02040503050406030204" pitchFamily="18" charset="0"/>
                        </a:rPr>
                        <m:t>11112222333</m:t>
                      </m:r>
                      <m:r>
                        <m:rPr>
                          <m:nor/>
                        </m:rPr>
                        <a:rPr lang="en-US" sz="2200" dirty="0"/>
                        <m:t>”</m:t>
                      </m:r>
                      <m:r>
                        <a:rPr lang="en-US" sz="2200" i="1">
                          <a:latin typeface="Cambria Math" panose="02040503050406030204" pitchFamily="18" charset="0"/>
                        </a:rPr>
                        <m:t>∧</m:t>
                      </m:r>
                    </m:oMath>
                  </m:oMathPara>
                </a14:m>
                <a:endParaRPr lang="en-US" sz="220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200" b="0" i="1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200" i="1" dirty="0">
                    <a:latin typeface="Cambria Math" panose="02040503050406030204" pitchFamily="18" charset="0"/>
                  </a:rPr>
                  <a:t> </a:t>
                </a:r>
                <a:r>
                  <a:rPr lang="en-US" sz="2200" dirty="0"/>
                  <a:t>“s3:GetObject”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</a:rPr>
                      <m:t>∧</m:t>
                    </m:r>
                  </m:oMath>
                </a14:m>
                <a:endParaRPr lang="en-US" sz="220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2200" dirty="0"/>
                  <a:t> </a:t>
                </a:r>
                <a14:m>
                  <m:oMath xmlns:m="http://schemas.openxmlformats.org/officeDocument/2006/math">
                    <m:r>
                      <a:rPr lang="en-US" sz="220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sz="2200" dirty="0"/>
                  <a:t>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</m:oMath>
                </a14:m>
                <a:r>
                  <a:rPr lang="en-US" sz="2200" dirty="0"/>
                  <a:t>“arn:aws:s3:::my-bucket/*”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200" dirty="0"/>
              </a:p>
            </p:txBody>
          </p:sp>
        </mc:Choice>
        <mc:Fallback xmlns="">
          <p:sp>
            <p:nvSpPr>
              <p:cNvPr id="5" name="Text Placeholder 2">
                <a:extLst>
                  <a:ext uri="{FF2B5EF4-FFF2-40B4-BE49-F238E27FC236}">
                    <a16:creationId xmlns:a16="http://schemas.microsoft.com/office/drawing/2014/main" id="{7DC54C8C-9F49-FF7A-9E75-992926E5CE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2114370"/>
                <a:ext cx="6649588" cy="151373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="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92821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E3CD2A-4CE7-8B4E-812B-EC77C4A752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0541" y="1269946"/>
            <a:ext cx="10281153" cy="5384679"/>
          </a:xfrm>
        </p:spPr>
        <p:txBody>
          <a:bodyPr/>
          <a:lstStyle/>
          <a:p>
            <a:r>
              <a:rPr lang="en-US" sz="1333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1333" dirty="0">
                <a:latin typeface="Consolas" panose="020B0609020204030204" pitchFamily="49" charset="0"/>
                <a:cs typeface="Consolas" panose="020B0609020204030204" pitchFamily="49" charset="0"/>
              </a:rPr>
              <a:t>  "Statement": [</a:t>
            </a:r>
          </a:p>
          <a:p>
            <a:r>
              <a:rPr lang="en-US" sz="1333" dirty="0">
                <a:latin typeface="Consolas" panose="020B0609020204030204" pitchFamily="49" charset="0"/>
                <a:cs typeface="Consolas" panose="020B0609020204030204" pitchFamily="49" charset="0"/>
              </a:rPr>
              <a:t>    {</a:t>
            </a:r>
          </a:p>
          <a:p>
            <a:r>
              <a:rPr lang="en-US" sz="1333" dirty="0">
                <a:latin typeface="Consolas" panose="020B0609020204030204" pitchFamily="49" charset="0"/>
                <a:cs typeface="Consolas" panose="020B0609020204030204" pitchFamily="49" charset="0"/>
              </a:rPr>
              <a:t>      "Effect": "Allow",</a:t>
            </a:r>
          </a:p>
          <a:p>
            <a:r>
              <a:rPr lang="en-US" sz="1333" dirty="0">
                <a:latin typeface="Consolas" panose="020B0609020204030204" pitchFamily="49" charset="0"/>
                <a:cs typeface="Consolas" panose="020B0609020204030204" pitchFamily="49" charset="0"/>
              </a:rPr>
              <a:t>      "Principal": {</a:t>
            </a:r>
          </a:p>
          <a:p>
            <a:r>
              <a:rPr lang="en-US" sz="1333" dirty="0">
                <a:latin typeface="Consolas" panose="020B0609020204030204" pitchFamily="49" charset="0"/>
                <a:cs typeface="Consolas" panose="020B0609020204030204" pitchFamily="49" charset="0"/>
              </a:rPr>
              <a:t>        "AWS": "111122223333"</a:t>
            </a:r>
          </a:p>
          <a:p>
            <a:r>
              <a:rPr lang="en-US" sz="1333" dirty="0">
                <a:latin typeface="Consolas" panose="020B0609020204030204" pitchFamily="49" charset="0"/>
                <a:cs typeface="Consolas" panose="020B0609020204030204" pitchFamily="49" charset="0"/>
              </a:rPr>
              <a:t>      },</a:t>
            </a:r>
          </a:p>
          <a:p>
            <a:r>
              <a:rPr lang="en-US" sz="1333" dirty="0">
                <a:latin typeface="Consolas" panose="020B0609020204030204" pitchFamily="49" charset="0"/>
                <a:cs typeface="Consolas" panose="020B0609020204030204" pitchFamily="49" charset="0"/>
              </a:rPr>
              <a:t>      "Action": "s3:GetObject",</a:t>
            </a:r>
          </a:p>
          <a:p>
            <a:r>
              <a:rPr lang="en-US" sz="1333" dirty="0">
                <a:latin typeface="Consolas" panose="020B0609020204030204" pitchFamily="49" charset="0"/>
                <a:cs typeface="Consolas" panose="020B0609020204030204" pitchFamily="49" charset="0"/>
              </a:rPr>
              <a:t>      "Resource": "arn:aws:s3:::my-bucket/*”</a:t>
            </a:r>
            <a:br>
              <a:rPr lang="en-US" sz="1333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333" dirty="0">
                <a:latin typeface="Consolas" panose="020B0609020204030204" pitchFamily="49" charset="0"/>
                <a:cs typeface="Consolas" panose="020B0609020204030204" pitchFamily="49" charset="0"/>
              </a:rPr>
              <a:t>     },</a:t>
            </a:r>
          </a:p>
          <a:p>
            <a:r>
              <a:rPr lang="en-US" sz="1333" dirty="0">
                <a:latin typeface="Consolas" panose="020B0609020204030204" pitchFamily="49" charset="0"/>
                <a:cs typeface="Consolas" panose="020B0609020204030204" pitchFamily="49" charset="0"/>
              </a:rPr>
              <a:t>     {</a:t>
            </a:r>
          </a:p>
          <a:p>
            <a:r>
              <a:rPr lang="en-US" sz="1333" dirty="0">
                <a:latin typeface="Consolas" panose="020B0609020204030204" pitchFamily="49" charset="0"/>
                <a:cs typeface="Consolas" panose="020B0609020204030204" pitchFamily="49" charset="0"/>
              </a:rPr>
              <a:t>      "Effect": "Deny",</a:t>
            </a:r>
          </a:p>
          <a:p>
            <a:r>
              <a:rPr lang="en-US" sz="1333" dirty="0">
                <a:latin typeface="Consolas" panose="020B0609020204030204" pitchFamily="49" charset="0"/>
                <a:cs typeface="Consolas" panose="020B0609020204030204" pitchFamily="49" charset="0"/>
              </a:rPr>
              <a:t>      "Principal": "*",</a:t>
            </a:r>
          </a:p>
          <a:p>
            <a:r>
              <a:rPr lang="en-US" sz="1333" dirty="0">
                <a:latin typeface="Consolas" panose="020B0609020204030204" pitchFamily="49" charset="0"/>
                <a:cs typeface="Consolas" panose="020B0609020204030204" pitchFamily="49" charset="0"/>
              </a:rPr>
              <a:t>      "Action": "*",</a:t>
            </a:r>
          </a:p>
          <a:p>
            <a:r>
              <a:rPr lang="en-US" sz="1333" dirty="0">
                <a:latin typeface="Consolas" panose="020B0609020204030204" pitchFamily="49" charset="0"/>
                <a:cs typeface="Consolas" panose="020B0609020204030204" pitchFamily="49" charset="0"/>
              </a:rPr>
              <a:t>      "Resource": "arn:aws:s3:::my-bucket/*",</a:t>
            </a:r>
            <a:br>
              <a:rPr lang="en-US" sz="1333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333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333" dirty="0">
                <a:latin typeface="Consolas" panose="020B0609020204030204" pitchFamily="49" charset="0"/>
                <a:cs typeface="Consolas" panose="020B0609020204030204" pitchFamily="49" charset="0"/>
              </a:rPr>
              <a:t>      "Condition": {</a:t>
            </a:r>
          </a:p>
          <a:p>
            <a:r>
              <a:rPr lang="en-US" sz="1333" dirty="0">
                <a:latin typeface="Consolas" panose="020B0609020204030204" pitchFamily="49" charset="0"/>
                <a:cs typeface="Consolas" panose="020B0609020204030204" pitchFamily="49" charset="0"/>
              </a:rPr>
              <a:t>        "</a:t>
            </a:r>
            <a:r>
              <a:rPr lang="en-US" sz="1333" dirty="0" err="1">
                <a:latin typeface="Consolas" panose="020B0609020204030204" pitchFamily="49" charset="0"/>
                <a:cs typeface="Consolas" panose="020B0609020204030204" pitchFamily="49" charset="0"/>
              </a:rPr>
              <a:t>StringNotLike</a:t>
            </a:r>
            <a:r>
              <a:rPr lang="en-US" sz="1333" dirty="0">
                <a:latin typeface="Consolas" panose="020B0609020204030204" pitchFamily="49" charset="0"/>
                <a:cs typeface="Consolas" panose="020B0609020204030204" pitchFamily="49" charset="0"/>
              </a:rPr>
              <a:t>": {"</a:t>
            </a:r>
            <a:r>
              <a:rPr lang="en-US" sz="1333" dirty="0" err="1">
                <a:latin typeface="Consolas" panose="020B0609020204030204" pitchFamily="49" charset="0"/>
                <a:cs typeface="Consolas" panose="020B0609020204030204" pitchFamily="49" charset="0"/>
              </a:rPr>
              <a:t>aws:RequestedRegion</a:t>
            </a:r>
            <a:r>
              <a:rPr lang="en-US" sz="1333" dirty="0">
                <a:latin typeface="Consolas" panose="020B0609020204030204" pitchFamily="49" charset="0"/>
                <a:cs typeface="Consolas" panose="020B0609020204030204" pitchFamily="49" charset="0"/>
              </a:rPr>
              <a:t>": "us-*"} </a:t>
            </a:r>
            <a:br>
              <a:rPr lang="en-US" sz="1333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333" dirty="0">
                <a:latin typeface="Consolas" panose="020B0609020204030204" pitchFamily="49" charset="0"/>
                <a:cs typeface="Consolas" panose="020B0609020204030204" pitchFamily="49" charset="0"/>
              </a:rPr>
              <a:t>      }</a:t>
            </a:r>
            <a:br>
              <a:rPr lang="en-US" sz="1333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333" dirty="0">
                <a:latin typeface="Consolas" panose="020B0609020204030204" pitchFamily="49" charset="0"/>
                <a:cs typeface="Consolas" panose="020B0609020204030204" pitchFamily="49" charset="0"/>
              </a:rPr>
              <a:t>     }</a:t>
            </a:r>
          </a:p>
          <a:p>
            <a:r>
              <a:rPr lang="en-US" sz="1333" dirty="0">
                <a:latin typeface="Consolas" panose="020B0609020204030204" pitchFamily="49" charset="0"/>
                <a:cs typeface="Consolas" panose="020B0609020204030204" pitchFamily="49" charset="0"/>
              </a:rPr>
              <a:t>   ]</a:t>
            </a:r>
          </a:p>
          <a:p>
            <a:r>
              <a:rPr lang="en-US" sz="1333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1EB3F1-E081-514B-8BB6-F89B093C6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IAM Policy Example: Semantics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4F77D3-79FB-5B82-EECD-766070BFD8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3FBBE-687F-7A49-A57C-1AD5CB014EFC}" type="slidenum">
              <a:rPr lang="en-US" smtClean="0"/>
              <a:t>13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2">
                <a:extLst>
                  <a:ext uri="{FF2B5EF4-FFF2-40B4-BE49-F238E27FC236}">
                    <a16:creationId xmlns:a16="http://schemas.microsoft.com/office/drawing/2014/main" id="{7DC54C8C-9F49-FF7A-9E75-992926E5CEA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96000" y="2114370"/>
                <a:ext cx="6649588" cy="1513734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lIns="60959" rIns="60959">
                <a:normAutofit/>
              </a:bodyPr>
              <a:lstStyle>
                <a:lvl1pPr marL="342900" marR="0" indent="-342900" algn="l" defTabSz="457200" rtl="0" latinLnBrk="0">
                  <a:lnSpc>
                    <a:spcPct val="100000"/>
                  </a:lnSpc>
                  <a:spcBef>
                    <a:spcPts val="400"/>
                  </a:spcBef>
                  <a:spcAft>
                    <a:spcPts val="0"/>
                  </a:spcAft>
                  <a:buClrTx/>
                  <a:buSzPct val="100000"/>
                  <a:buFont typeface="Arial"/>
                  <a:buChar char="•"/>
                  <a:tabLst/>
                  <a:defRPr sz="1800" b="0" i="0" u="none" strike="noStrike" cap="none" spc="0" baseline="0">
                    <a:ln>
                      <a:noFill/>
                    </a:ln>
                    <a:solidFill>
                      <a:schemeClr val="accent6">
                        <a:lumOff val="44000"/>
                      </a:schemeClr>
                    </a:solidFill>
                    <a:uFillTx/>
                    <a:latin typeface="Amazon Ember" panose="020B0603020204020204" pitchFamily="34" charset="0"/>
                    <a:ea typeface="Amazon Ember" panose="020B0603020204020204" pitchFamily="34" charset="0"/>
                    <a:cs typeface="Amazon Ember" panose="020B0603020204020204" pitchFamily="34" charset="0"/>
                    <a:sym typeface="Arial"/>
                  </a:defRPr>
                </a:lvl1pPr>
                <a:lvl2pPr marL="778668" marR="0" indent="-321468" algn="l" defTabSz="457200" rtl="0" latinLnBrk="0">
                  <a:lnSpc>
                    <a:spcPct val="100000"/>
                  </a:lnSpc>
                  <a:spcBef>
                    <a:spcPts val="400"/>
                  </a:spcBef>
                  <a:spcAft>
                    <a:spcPts val="0"/>
                  </a:spcAft>
                  <a:buClrTx/>
                  <a:buSzPct val="100000"/>
                  <a:buFont typeface="Arial"/>
                  <a:buChar char="–"/>
                  <a:tabLst/>
                  <a:defRPr sz="1800" b="0" i="0" u="none" strike="noStrike" cap="none" spc="0" baseline="0">
                    <a:ln>
                      <a:noFill/>
                    </a:ln>
                    <a:solidFill>
                      <a:schemeClr val="accent6">
                        <a:lumOff val="44000"/>
                      </a:schemeClr>
                    </a:solidFill>
                    <a:uFillTx/>
                    <a:latin typeface="Amazon Ember" panose="020B0603020204020204" pitchFamily="34" charset="0"/>
                    <a:ea typeface="Amazon Ember" panose="020B0603020204020204" pitchFamily="34" charset="0"/>
                    <a:cs typeface="Amazon Ember" panose="020B0603020204020204" pitchFamily="34" charset="0"/>
                    <a:sym typeface="Arial"/>
                  </a:defRPr>
                </a:lvl2pPr>
                <a:lvl3pPr marL="1208314" marR="0" indent="-293914" algn="l" defTabSz="457200" rtl="0" latinLnBrk="0">
                  <a:lnSpc>
                    <a:spcPct val="100000"/>
                  </a:lnSpc>
                  <a:spcBef>
                    <a:spcPts val="400"/>
                  </a:spcBef>
                  <a:spcAft>
                    <a:spcPts val="0"/>
                  </a:spcAft>
                  <a:buClrTx/>
                  <a:buSzPct val="100000"/>
                  <a:buFont typeface="Arial"/>
                  <a:buChar char="•"/>
                  <a:tabLst/>
                  <a:defRPr sz="1800" b="0" i="0" u="none" strike="noStrike" cap="none" spc="0" baseline="0">
                    <a:ln>
                      <a:noFill/>
                    </a:ln>
                    <a:solidFill>
                      <a:schemeClr val="accent6">
                        <a:lumOff val="44000"/>
                      </a:schemeClr>
                    </a:solidFill>
                    <a:uFillTx/>
                    <a:latin typeface="Amazon Ember" panose="020B0603020204020204" pitchFamily="34" charset="0"/>
                    <a:ea typeface="Amazon Ember" panose="020B0603020204020204" pitchFamily="34" charset="0"/>
                    <a:cs typeface="Amazon Ember" panose="020B0603020204020204" pitchFamily="34" charset="0"/>
                    <a:sym typeface="Arial"/>
                  </a:defRPr>
                </a:lvl3pPr>
                <a:lvl4pPr marL="1714500" marR="0" indent="-342900" algn="l" defTabSz="457200" rtl="0" latinLnBrk="0">
                  <a:lnSpc>
                    <a:spcPct val="100000"/>
                  </a:lnSpc>
                  <a:spcBef>
                    <a:spcPts val="400"/>
                  </a:spcBef>
                  <a:spcAft>
                    <a:spcPts val="0"/>
                  </a:spcAft>
                  <a:buClrTx/>
                  <a:buSzPct val="100000"/>
                  <a:buFont typeface="Arial"/>
                  <a:buChar char="–"/>
                  <a:tabLst/>
                  <a:defRPr sz="1800" b="0" i="0" u="none" strike="noStrike" cap="none" spc="0" baseline="0">
                    <a:ln>
                      <a:noFill/>
                    </a:ln>
                    <a:solidFill>
                      <a:schemeClr val="accent6">
                        <a:lumOff val="44000"/>
                      </a:schemeClr>
                    </a:solidFill>
                    <a:uFillTx/>
                    <a:latin typeface="Amazon Ember" panose="020B0603020204020204" pitchFamily="34" charset="0"/>
                    <a:ea typeface="Amazon Ember" panose="020B0603020204020204" pitchFamily="34" charset="0"/>
                    <a:cs typeface="Amazon Ember" panose="020B0603020204020204" pitchFamily="34" charset="0"/>
                    <a:sym typeface="Arial"/>
                  </a:defRPr>
                </a:lvl4pPr>
                <a:lvl5pPr marL="2171700" marR="0" indent="-342900" algn="l" defTabSz="457200" rtl="0" latinLnBrk="0">
                  <a:lnSpc>
                    <a:spcPct val="100000"/>
                  </a:lnSpc>
                  <a:spcBef>
                    <a:spcPts val="400"/>
                  </a:spcBef>
                  <a:spcAft>
                    <a:spcPts val="0"/>
                  </a:spcAft>
                  <a:buClrTx/>
                  <a:buSzPct val="100000"/>
                  <a:buFont typeface="Arial"/>
                  <a:buChar char="»"/>
                  <a:tabLst/>
                  <a:defRPr sz="1800" b="0" i="0" u="none" strike="noStrike" cap="none" spc="0" baseline="0">
                    <a:ln>
                      <a:noFill/>
                    </a:ln>
                    <a:solidFill>
                      <a:schemeClr val="accent6">
                        <a:lumOff val="44000"/>
                      </a:schemeClr>
                    </a:solidFill>
                    <a:uFillTx/>
                    <a:latin typeface="Amazon Ember" panose="020B0603020204020204" pitchFamily="34" charset="0"/>
                    <a:ea typeface="Amazon Ember" panose="020B0603020204020204" pitchFamily="34" charset="0"/>
                    <a:cs typeface="Amazon Ember" panose="020B0603020204020204" pitchFamily="34" charset="0"/>
                    <a:sym typeface="Arial"/>
                  </a:defRPr>
                </a:lvl5pPr>
                <a:lvl6pPr marL="2491739" marR="0" indent="-205739" algn="l" defTabSz="457200" rtl="0" latinLnBrk="0">
                  <a:lnSpc>
                    <a:spcPct val="100000"/>
                  </a:lnSpc>
                  <a:spcBef>
                    <a:spcPts val="400"/>
                  </a:spcBef>
                  <a:spcAft>
                    <a:spcPts val="0"/>
                  </a:spcAft>
                  <a:buClrTx/>
                  <a:buSzPct val="100000"/>
                  <a:buFont typeface="Arial"/>
                  <a:buChar char="•"/>
                  <a:tabLst/>
                  <a:defRPr sz="1800" b="0" i="0" u="none" strike="noStrike" cap="none" spc="0" baseline="0">
                    <a:ln>
                      <a:noFill/>
                    </a:ln>
                    <a:solidFill>
                      <a:schemeClr val="accent6">
                        <a:lumOff val="44000"/>
                      </a:schemeClr>
                    </a:solidFill>
                    <a:uFillTx/>
                    <a:latin typeface="Arial"/>
                    <a:ea typeface="Arial"/>
                    <a:cs typeface="Arial"/>
                    <a:sym typeface="Arial"/>
                  </a:defRPr>
                </a:lvl6pPr>
                <a:lvl7pPr marL="2948939" marR="0" indent="-205739" algn="l" defTabSz="457200" rtl="0" latinLnBrk="0">
                  <a:lnSpc>
                    <a:spcPct val="100000"/>
                  </a:lnSpc>
                  <a:spcBef>
                    <a:spcPts val="400"/>
                  </a:spcBef>
                  <a:spcAft>
                    <a:spcPts val="0"/>
                  </a:spcAft>
                  <a:buClrTx/>
                  <a:buSzPct val="100000"/>
                  <a:buFont typeface="Arial"/>
                  <a:buChar char="•"/>
                  <a:tabLst/>
                  <a:defRPr sz="1800" b="0" i="0" u="none" strike="noStrike" cap="none" spc="0" baseline="0">
                    <a:ln>
                      <a:noFill/>
                    </a:ln>
                    <a:solidFill>
                      <a:schemeClr val="accent6">
                        <a:lumOff val="44000"/>
                      </a:schemeClr>
                    </a:solidFill>
                    <a:uFillTx/>
                    <a:latin typeface="Arial"/>
                    <a:ea typeface="Arial"/>
                    <a:cs typeface="Arial"/>
                    <a:sym typeface="Arial"/>
                  </a:defRPr>
                </a:lvl7pPr>
                <a:lvl8pPr marL="3406140" marR="0" indent="-205740" algn="l" defTabSz="457200" rtl="0" latinLnBrk="0">
                  <a:lnSpc>
                    <a:spcPct val="100000"/>
                  </a:lnSpc>
                  <a:spcBef>
                    <a:spcPts val="400"/>
                  </a:spcBef>
                  <a:spcAft>
                    <a:spcPts val="0"/>
                  </a:spcAft>
                  <a:buClrTx/>
                  <a:buSzPct val="100000"/>
                  <a:buFont typeface="Arial"/>
                  <a:buChar char="•"/>
                  <a:tabLst/>
                  <a:defRPr sz="1800" b="0" i="0" u="none" strike="noStrike" cap="none" spc="0" baseline="0">
                    <a:ln>
                      <a:noFill/>
                    </a:ln>
                    <a:solidFill>
                      <a:schemeClr val="accent6">
                        <a:lumOff val="44000"/>
                      </a:schemeClr>
                    </a:solidFill>
                    <a:uFillTx/>
                    <a:latin typeface="Arial"/>
                    <a:ea typeface="Arial"/>
                    <a:cs typeface="Arial"/>
                    <a:sym typeface="Arial"/>
                  </a:defRPr>
                </a:lvl8pPr>
                <a:lvl9pPr marL="3863340" marR="0" indent="-205740" algn="l" defTabSz="457200" rtl="0" latinLnBrk="0">
                  <a:lnSpc>
                    <a:spcPct val="100000"/>
                  </a:lnSpc>
                  <a:spcBef>
                    <a:spcPts val="400"/>
                  </a:spcBef>
                  <a:spcAft>
                    <a:spcPts val="0"/>
                  </a:spcAft>
                  <a:buClrTx/>
                  <a:buSzPct val="100000"/>
                  <a:buFont typeface="Arial"/>
                  <a:buChar char="•"/>
                  <a:tabLst/>
                  <a:defRPr sz="1800" b="0" i="0" u="none" strike="noStrike" cap="none" spc="0" baseline="0">
                    <a:ln>
                      <a:noFill/>
                    </a:ln>
                    <a:solidFill>
                      <a:schemeClr val="accent6">
                        <a:lumOff val="44000"/>
                      </a:schemeClr>
                    </a:solidFill>
                    <a:uFillTx/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200" b="0" i="1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sz="2200" dirty="0"/>
                        <m:t>”</m:t>
                      </m:r>
                      <m:r>
                        <a:rPr lang="en-US" sz="2200" i="1">
                          <a:latin typeface="Cambria Math" panose="02040503050406030204" pitchFamily="18" charset="0"/>
                        </a:rPr>
                        <m:t>11112222333</m:t>
                      </m:r>
                      <m:r>
                        <m:rPr>
                          <m:nor/>
                        </m:rPr>
                        <a:rPr lang="en-US" sz="2200" dirty="0"/>
                        <m:t>”</m:t>
                      </m:r>
                      <m:r>
                        <a:rPr lang="en-US" sz="2200" i="1">
                          <a:latin typeface="Cambria Math" panose="02040503050406030204" pitchFamily="18" charset="0"/>
                        </a:rPr>
                        <m:t>∧</m:t>
                      </m:r>
                    </m:oMath>
                  </m:oMathPara>
                </a14:m>
                <a:endParaRPr lang="en-US" sz="220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200" b="0" i="1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200" i="1" dirty="0">
                    <a:latin typeface="Cambria Math" panose="02040503050406030204" pitchFamily="18" charset="0"/>
                  </a:rPr>
                  <a:t> </a:t>
                </a:r>
                <a:r>
                  <a:rPr lang="en-US" sz="2200" dirty="0"/>
                  <a:t>“s3:GetObject”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</a:rPr>
                      <m:t>∧</m:t>
                    </m:r>
                  </m:oMath>
                </a14:m>
                <a:endParaRPr lang="en-US" sz="220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2200" dirty="0"/>
                  <a:t> </a:t>
                </a:r>
                <a14:m>
                  <m:oMath xmlns:m="http://schemas.openxmlformats.org/officeDocument/2006/math">
                    <m:r>
                      <a:rPr lang="en-US" sz="220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sz="2200" dirty="0"/>
                  <a:t>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</m:oMath>
                </a14:m>
                <a:r>
                  <a:rPr lang="en-US" sz="2200" dirty="0"/>
                  <a:t>“arn:aws:s3:::my-bucket/*”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200" dirty="0"/>
              </a:p>
            </p:txBody>
          </p:sp>
        </mc:Choice>
        <mc:Fallback xmlns="">
          <p:sp>
            <p:nvSpPr>
              <p:cNvPr id="5" name="Text Placeholder 2">
                <a:extLst>
                  <a:ext uri="{FF2B5EF4-FFF2-40B4-BE49-F238E27FC236}">
                    <a16:creationId xmlns:a16="http://schemas.microsoft.com/office/drawing/2014/main" id="{7DC54C8C-9F49-FF7A-9E75-992926E5CE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2114370"/>
                <a:ext cx="6649588" cy="151373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="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Placeholder 2">
                <a:extLst>
                  <a:ext uri="{FF2B5EF4-FFF2-40B4-BE49-F238E27FC236}">
                    <a16:creationId xmlns:a16="http://schemas.microsoft.com/office/drawing/2014/main" id="{14D39F2D-A39E-FA50-EFA4-03E14603861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96000" y="4074320"/>
                <a:ext cx="6649588" cy="1513734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lIns="60959" rIns="60959">
                <a:normAutofit fontScale="92500" lnSpcReduction="10000"/>
              </a:bodyPr>
              <a:lstStyle>
                <a:lvl1pPr marL="342900" marR="0" indent="-342900" algn="l" defTabSz="457200" rtl="0" latinLnBrk="0">
                  <a:lnSpc>
                    <a:spcPct val="100000"/>
                  </a:lnSpc>
                  <a:spcBef>
                    <a:spcPts val="400"/>
                  </a:spcBef>
                  <a:spcAft>
                    <a:spcPts val="0"/>
                  </a:spcAft>
                  <a:buClrTx/>
                  <a:buSzPct val="100000"/>
                  <a:buFont typeface="Arial"/>
                  <a:buChar char="•"/>
                  <a:tabLst/>
                  <a:defRPr sz="1800" b="0" i="0" u="none" strike="noStrike" cap="none" spc="0" baseline="0">
                    <a:ln>
                      <a:noFill/>
                    </a:ln>
                    <a:solidFill>
                      <a:schemeClr val="accent6">
                        <a:lumOff val="44000"/>
                      </a:schemeClr>
                    </a:solidFill>
                    <a:uFillTx/>
                    <a:latin typeface="Amazon Ember" panose="020B0603020204020204" pitchFamily="34" charset="0"/>
                    <a:ea typeface="Amazon Ember" panose="020B0603020204020204" pitchFamily="34" charset="0"/>
                    <a:cs typeface="Amazon Ember" panose="020B0603020204020204" pitchFamily="34" charset="0"/>
                    <a:sym typeface="Arial"/>
                  </a:defRPr>
                </a:lvl1pPr>
                <a:lvl2pPr marL="778668" marR="0" indent="-321468" algn="l" defTabSz="457200" rtl="0" latinLnBrk="0">
                  <a:lnSpc>
                    <a:spcPct val="100000"/>
                  </a:lnSpc>
                  <a:spcBef>
                    <a:spcPts val="400"/>
                  </a:spcBef>
                  <a:spcAft>
                    <a:spcPts val="0"/>
                  </a:spcAft>
                  <a:buClrTx/>
                  <a:buSzPct val="100000"/>
                  <a:buFont typeface="Arial"/>
                  <a:buChar char="–"/>
                  <a:tabLst/>
                  <a:defRPr sz="1800" b="0" i="0" u="none" strike="noStrike" cap="none" spc="0" baseline="0">
                    <a:ln>
                      <a:noFill/>
                    </a:ln>
                    <a:solidFill>
                      <a:schemeClr val="accent6">
                        <a:lumOff val="44000"/>
                      </a:schemeClr>
                    </a:solidFill>
                    <a:uFillTx/>
                    <a:latin typeface="Amazon Ember" panose="020B0603020204020204" pitchFamily="34" charset="0"/>
                    <a:ea typeface="Amazon Ember" panose="020B0603020204020204" pitchFamily="34" charset="0"/>
                    <a:cs typeface="Amazon Ember" panose="020B0603020204020204" pitchFamily="34" charset="0"/>
                    <a:sym typeface="Arial"/>
                  </a:defRPr>
                </a:lvl2pPr>
                <a:lvl3pPr marL="1208314" marR="0" indent="-293914" algn="l" defTabSz="457200" rtl="0" latinLnBrk="0">
                  <a:lnSpc>
                    <a:spcPct val="100000"/>
                  </a:lnSpc>
                  <a:spcBef>
                    <a:spcPts val="400"/>
                  </a:spcBef>
                  <a:spcAft>
                    <a:spcPts val="0"/>
                  </a:spcAft>
                  <a:buClrTx/>
                  <a:buSzPct val="100000"/>
                  <a:buFont typeface="Arial"/>
                  <a:buChar char="•"/>
                  <a:tabLst/>
                  <a:defRPr sz="1800" b="0" i="0" u="none" strike="noStrike" cap="none" spc="0" baseline="0">
                    <a:ln>
                      <a:noFill/>
                    </a:ln>
                    <a:solidFill>
                      <a:schemeClr val="accent6">
                        <a:lumOff val="44000"/>
                      </a:schemeClr>
                    </a:solidFill>
                    <a:uFillTx/>
                    <a:latin typeface="Amazon Ember" panose="020B0603020204020204" pitchFamily="34" charset="0"/>
                    <a:ea typeface="Amazon Ember" panose="020B0603020204020204" pitchFamily="34" charset="0"/>
                    <a:cs typeface="Amazon Ember" panose="020B0603020204020204" pitchFamily="34" charset="0"/>
                    <a:sym typeface="Arial"/>
                  </a:defRPr>
                </a:lvl3pPr>
                <a:lvl4pPr marL="1714500" marR="0" indent="-342900" algn="l" defTabSz="457200" rtl="0" latinLnBrk="0">
                  <a:lnSpc>
                    <a:spcPct val="100000"/>
                  </a:lnSpc>
                  <a:spcBef>
                    <a:spcPts val="400"/>
                  </a:spcBef>
                  <a:spcAft>
                    <a:spcPts val="0"/>
                  </a:spcAft>
                  <a:buClrTx/>
                  <a:buSzPct val="100000"/>
                  <a:buFont typeface="Arial"/>
                  <a:buChar char="–"/>
                  <a:tabLst/>
                  <a:defRPr sz="1800" b="0" i="0" u="none" strike="noStrike" cap="none" spc="0" baseline="0">
                    <a:ln>
                      <a:noFill/>
                    </a:ln>
                    <a:solidFill>
                      <a:schemeClr val="accent6">
                        <a:lumOff val="44000"/>
                      </a:schemeClr>
                    </a:solidFill>
                    <a:uFillTx/>
                    <a:latin typeface="Amazon Ember" panose="020B0603020204020204" pitchFamily="34" charset="0"/>
                    <a:ea typeface="Amazon Ember" panose="020B0603020204020204" pitchFamily="34" charset="0"/>
                    <a:cs typeface="Amazon Ember" panose="020B0603020204020204" pitchFamily="34" charset="0"/>
                    <a:sym typeface="Arial"/>
                  </a:defRPr>
                </a:lvl4pPr>
                <a:lvl5pPr marL="2171700" marR="0" indent="-342900" algn="l" defTabSz="457200" rtl="0" latinLnBrk="0">
                  <a:lnSpc>
                    <a:spcPct val="100000"/>
                  </a:lnSpc>
                  <a:spcBef>
                    <a:spcPts val="400"/>
                  </a:spcBef>
                  <a:spcAft>
                    <a:spcPts val="0"/>
                  </a:spcAft>
                  <a:buClrTx/>
                  <a:buSzPct val="100000"/>
                  <a:buFont typeface="Arial"/>
                  <a:buChar char="»"/>
                  <a:tabLst/>
                  <a:defRPr sz="1800" b="0" i="0" u="none" strike="noStrike" cap="none" spc="0" baseline="0">
                    <a:ln>
                      <a:noFill/>
                    </a:ln>
                    <a:solidFill>
                      <a:schemeClr val="accent6">
                        <a:lumOff val="44000"/>
                      </a:schemeClr>
                    </a:solidFill>
                    <a:uFillTx/>
                    <a:latin typeface="Amazon Ember" panose="020B0603020204020204" pitchFamily="34" charset="0"/>
                    <a:ea typeface="Amazon Ember" panose="020B0603020204020204" pitchFamily="34" charset="0"/>
                    <a:cs typeface="Amazon Ember" panose="020B0603020204020204" pitchFamily="34" charset="0"/>
                    <a:sym typeface="Arial"/>
                  </a:defRPr>
                </a:lvl5pPr>
                <a:lvl6pPr marL="2491739" marR="0" indent="-205739" algn="l" defTabSz="457200" rtl="0" latinLnBrk="0">
                  <a:lnSpc>
                    <a:spcPct val="100000"/>
                  </a:lnSpc>
                  <a:spcBef>
                    <a:spcPts val="400"/>
                  </a:spcBef>
                  <a:spcAft>
                    <a:spcPts val="0"/>
                  </a:spcAft>
                  <a:buClrTx/>
                  <a:buSzPct val="100000"/>
                  <a:buFont typeface="Arial"/>
                  <a:buChar char="•"/>
                  <a:tabLst/>
                  <a:defRPr sz="1800" b="0" i="0" u="none" strike="noStrike" cap="none" spc="0" baseline="0">
                    <a:ln>
                      <a:noFill/>
                    </a:ln>
                    <a:solidFill>
                      <a:schemeClr val="accent6">
                        <a:lumOff val="44000"/>
                      </a:schemeClr>
                    </a:solidFill>
                    <a:uFillTx/>
                    <a:latin typeface="Arial"/>
                    <a:ea typeface="Arial"/>
                    <a:cs typeface="Arial"/>
                    <a:sym typeface="Arial"/>
                  </a:defRPr>
                </a:lvl6pPr>
                <a:lvl7pPr marL="2948939" marR="0" indent="-205739" algn="l" defTabSz="457200" rtl="0" latinLnBrk="0">
                  <a:lnSpc>
                    <a:spcPct val="100000"/>
                  </a:lnSpc>
                  <a:spcBef>
                    <a:spcPts val="400"/>
                  </a:spcBef>
                  <a:spcAft>
                    <a:spcPts val="0"/>
                  </a:spcAft>
                  <a:buClrTx/>
                  <a:buSzPct val="100000"/>
                  <a:buFont typeface="Arial"/>
                  <a:buChar char="•"/>
                  <a:tabLst/>
                  <a:defRPr sz="1800" b="0" i="0" u="none" strike="noStrike" cap="none" spc="0" baseline="0">
                    <a:ln>
                      <a:noFill/>
                    </a:ln>
                    <a:solidFill>
                      <a:schemeClr val="accent6">
                        <a:lumOff val="44000"/>
                      </a:schemeClr>
                    </a:solidFill>
                    <a:uFillTx/>
                    <a:latin typeface="Arial"/>
                    <a:ea typeface="Arial"/>
                    <a:cs typeface="Arial"/>
                    <a:sym typeface="Arial"/>
                  </a:defRPr>
                </a:lvl7pPr>
                <a:lvl8pPr marL="3406140" marR="0" indent="-205740" algn="l" defTabSz="457200" rtl="0" latinLnBrk="0">
                  <a:lnSpc>
                    <a:spcPct val="100000"/>
                  </a:lnSpc>
                  <a:spcBef>
                    <a:spcPts val="400"/>
                  </a:spcBef>
                  <a:spcAft>
                    <a:spcPts val="0"/>
                  </a:spcAft>
                  <a:buClrTx/>
                  <a:buSzPct val="100000"/>
                  <a:buFont typeface="Arial"/>
                  <a:buChar char="•"/>
                  <a:tabLst/>
                  <a:defRPr sz="1800" b="0" i="0" u="none" strike="noStrike" cap="none" spc="0" baseline="0">
                    <a:ln>
                      <a:noFill/>
                    </a:ln>
                    <a:solidFill>
                      <a:schemeClr val="accent6">
                        <a:lumOff val="44000"/>
                      </a:schemeClr>
                    </a:solidFill>
                    <a:uFillTx/>
                    <a:latin typeface="Arial"/>
                    <a:ea typeface="Arial"/>
                    <a:cs typeface="Arial"/>
                    <a:sym typeface="Arial"/>
                  </a:defRPr>
                </a:lvl8pPr>
                <a:lvl9pPr marL="3863340" marR="0" indent="-205740" algn="l" defTabSz="457200" rtl="0" latinLnBrk="0">
                  <a:lnSpc>
                    <a:spcPct val="100000"/>
                  </a:lnSpc>
                  <a:spcBef>
                    <a:spcPts val="400"/>
                  </a:spcBef>
                  <a:spcAft>
                    <a:spcPts val="0"/>
                  </a:spcAft>
                  <a:buClrTx/>
                  <a:buSzPct val="100000"/>
                  <a:buFont typeface="Arial"/>
                  <a:buChar char="•"/>
                  <a:tabLst/>
                  <a:defRPr sz="1800" b="0" i="0" u="none" strike="noStrike" cap="none" spc="0" baseline="0">
                    <a:ln>
                      <a:noFill/>
                    </a:ln>
                    <a:solidFill>
                      <a:schemeClr val="accent6">
                        <a:lumOff val="44000"/>
                      </a:schemeClr>
                    </a:solidFill>
                    <a:uFillTx/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i="1" dirty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m:rPr>
                          <m:nor/>
                        </m:rPr>
                        <a:rPr lang="en-US" sz="2400" dirty="0"/>
                        <m:t> </m:t>
                      </m:r>
                      <m:r>
                        <a:rPr lang="en-US" sz="2667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r>
                        <a:rPr lang="en-US" sz="2667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sz="2400" dirty="0"/>
                        <m:t>“∗”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)∧</m:t>
                      </m:r>
                    </m:oMath>
                  </m:oMathPara>
                </a14:m>
                <a:endParaRPr lang="en-US" sz="240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2400" i="1" dirty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m:rPr>
                          <m:nor/>
                        </m:rPr>
                        <a:rPr lang="en-US" sz="2400" dirty="0"/>
                        <m:t> </m:t>
                      </m:r>
                      <m:r>
                        <a:rPr lang="en-US" sz="2667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r>
                        <a:rPr lang="en-US" sz="2667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sz="2400" dirty="0"/>
                        <m:t>“∗”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)∧</m:t>
                      </m:r>
                    </m:oMath>
                  </m:oMathPara>
                </a14:m>
                <a:endParaRPr lang="en-US" sz="2400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667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r>
                      <a:rPr lang="en-US" sz="2667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</m:oMath>
                </a14:m>
                <a:r>
                  <a:rPr lang="en-US" sz="2400" dirty="0"/>
                  <a:t>“arn:aws:s3:::my-bucket/*”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∧</m:t>
                    </m:r>
                  </m:oMath>
                </a14:m>
                <a:endParaRPr lang="en-US" sz="2400" dirty="0"/>
              </a:p>
              <a:p>
                <a:pPr marL="0" indent="0" algn="ctr">
                  <a:buNone/>
                </a:pP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∼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𝑐𝑜𝑛𝑑𝐸𝑥𝑖𝑠𝑡𝑠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𝑅𝑅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∧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𝑅𝑅</m:t>
                    </m:r>
                    <m:r>
                      <a:rPr lang="en-US" sz="2400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nor/>
                      </m:rPr>
                      <a:rPr lang="en-US" sz="2400" dirty="0"/>
                      <m:t> </m:t>
                    </m:r>
                    <m:r>
                      <a:rPr lang="en-US" sz="2667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sz="2667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US" sz="2400" dirty="0"/>
                          <m:t>“</m:t>
                        </m:r>
                        <m:r>
                          <m:rPr>
                            <m:nor/>
                          </m:rPr>
                          <a:rPr lang="en-US" sz="2400" b="0" i="0" dirty="0" smtClean="0"/>
                          <m:t>us</m:t>
                        </m:r>
                        <m:r>
                          <m:rPr>
                            <m:nor/>
                          </m:rPr>
                          <a:rPr lang="en-US" sz="2400" b="0" i="0" dirty="0" smtClean="0"/>
                          <m:t>−∗”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 Placeholder 2">
                <a:extLst>
                  <a:ext uri="{FF2B5EF4-FFF2-40B4-BE49-F238E27FC236}">
                    <a16:creationId xmlns:a16="http://schemas.microsoft.com/office/drawing/2014/main" id="{14D39F2D-A39E-FA50-EFA4-03E1460386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4074320"/>
                <a:ext cx="6649588" cy="1513734"/>
              </a:xfrm>
              <a:prstGeom prst="rect">
                <a:avLst/>
              </a:prstGeom>
              <a:blipFill>
                <a:blip r:embed="rId4"/>
                <a:stretch>
                  <a:fillRect t="-1653" b="-4959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="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08842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C9BE7BC-9385-4A49-A252-E0D21322FB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Allow and Deny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D0FF8629-A1BA-5C4D-9AB2-D3F80E14FA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415863" y="2103344"/>
                <a:ext cx="9360274" cy="1974900"/>
              </a:xfrm>
            </p:spPr>
            <p:txBody>
              <a:bodyPr/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⟦"/>
                          <m:endChr m:val="⟧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⋁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𝐴𝑙𝑙𝑜𝑤𝑠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</m:d>
                            </m:sub>
                            <m:sup/>
                            <m:e>
                              <m:d>
                                <m:dPr>
                                  <m:begChr m:val="⟦"/>
                                  <m:endChr m:val="⟧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</m:d>
                            </m:e>
                          </m:nary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∧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⋀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𝐷𝑒𝑛𝑖𝑒𝑠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b>
                            <m:sup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¬</m:t>
                              </m:r>
                              <m:d>
                                <m:dPr>
                                  <m:begChr m:val="⟦"/>
                                  <m:endChr m:val="⟧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D0FF8629-A1BA-5C4D-9AB2-D3F80E14FA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415863" y="2103344"/>
                <a:ext cx="9360274" cy="1974900"/>
              </a:xfrm>
              <a:blipFill>
                <a:blip r:embed="rId3"/>
                <a:stretch>
                  <a:fillRect t="-47134" b="-898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CDFF02F-5726-C261-6FE5-7F5E70A2CA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3FBBE-687F-7A49-A57C-1AD5CB014EF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368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2A1D5-F1D6-669C-466C-6EAD3136F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Universal Questions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96D1D8-ED69-335F-4315-DA5DB72FD60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813FBBE-687F-7A49-A57C-1AD5CB014EFC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87D4D96A-F90A-796B-BF1A-C886D496CB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9600" y="1714500"/>
            <a:ext cx="10972800" cy="3240887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My S3 buckets are not publicly accessible</a:t>
            </a:r>
          </a:p>
          <a:p>
            <a:r>
              <a:rPr lang="en-US" dirty="0"/>
              <a:t>Nobody outside my organization can access my KMS keys</a:t>
            </a:r>
          </a:p>
          <a:p>
            <a:r>
              <a:rPr lang="en-US" dirty="0"/>
              <a:t>There is no cross-account access to my Lambda functions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2780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69012E-4649-CE0B-5657-5FCA0BC509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Policy Comparisons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7AFC08-49F9-6174-5D90-2DE0606410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3FBBE-687F-7A49-A57C-1AD5CB014EFC}" type="slidenum">
              <a:rPr lang="en-US" smtClean="0"/>
              <a:t>16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5E0ACECB-AF0A-900D-61A3-3311B8C294E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" y="1714500"/>
                <a:ext cx="10972800" cy="1384995"/>
              </a:xfrm>
            </p:spPr>
            <p:txBody>
              <a:bodyPr/>
              <a:lstStyle/>
              <a:p>
                <a:r>
                  <a:rPr lang="en-US" sz="2000" dirty="0"/>
                  <a:t>To check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:</a:t>
                </a:r>
              </a:p>
              <a:p>
                <a:r>
                  <a:rPr lang="en-US" sz="2000" dirty="0"/>
                  <a:t>	Translate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/>
                  <a:t>to logic</a:t>
                </a:r>
              </a:p>
              <a:p>
                <a:r>
                  <a:rPr lang="en-US" sz="2000" dirty="0"/>
                  <a:t>	Check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∃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.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∧¬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</m:oMath>
                </a14:m>
                <a:r>
                  <a:rPr lang="en-US" sz="2000" dirty="0"/>
                  <a:t> ?</a:t>
                </a:r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5E0ACECB-AF0A-900D-61A3-3311B8C294E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1714500"/>
                <a:ext cx="10972800" cy="1384995"/>
              </a:xfrm>
              <a:blipFill>
                <a:blip r:embed="rId3"/>
                <a:stretch>
                  <a:fillRect l="-1387" t="-4545" b="-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607E9A0A-18A4-EB9C-6B56-91F6F9A3C867}"/>
              </a:ext>
            </a:extLst>
          </p:cNvPr>
          <p:cNvGrpSpPr/>
          <p:nvPr/>
        </p:nvGrpSpPr>
        <p:grpSpPr>
          <a:xfrm>
            <a:off x="885397" y="3565357"/>
            <a:ext cx="9934112" cy="2530137"/>
            <a:chOff x="1216242" y="2253613"/>
            <a:chExt cx="9934112" cy="2530137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74A7618-5D79-E4F9-5C9A-81AB342C241F}"/>
                </a:ext>
              </a:extLst>
            </p:cNvPr>
            <p:cNvSpPr/>
            <p:nvPr/>
          </p:nvSpPr>
          <p:spPr>
            <a:xfrm>
              <a:off x="1216242" y="2253613"/>
              <a:ext cx="9934112" cy="253013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45720" rIns="45720"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pic>
          <p:nvPicPr>
            <p:cNvPr id="10" name="Graphic 35">
              <a:extLst>
                <a:ext uri="{FF2B5EF4-FFF2-40B4-BE49-F238E27FC236}">
                  <a16:creationId xmlns:a16="http://schemas.microsoft.com/office/drawing/2014/main" id="{D2C3E5D2-9399-95F8-1EFB-676A47A3059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00544" y="2408700"/>
              <a:ext cx="957798" cy="95779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89F7495-6AA6-90D4-EAAD-AD3B4874726A}"/>
                </a:ext>
              </a:extLst>
            </p:cNvPr>
            <p:cNvSpPr txBox="1"/>
            <p:nvPr/>
          </p:nvSpPr>
          <p:spPr>
            <a:xfrm>
              <a:off x="1569888" y="2716540"/>
              <a:ext cx="851195" cy="3693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 algn="l"/>
              <a:r>
                <a:rPr lang="en-US" b="1" dirty="0">
                  <a:solidFill>
                    <a:srgbClr val="BF0815"/>
                  </a:solidFill>
                </a:rPr>
                <a:t>Policy 1</a:t>
              </a:r>
            </a:p>
          </p:txBody>
        </p:sp>
        <p:pic>
          <p:nvPicPr>
            <p:cNvPr id="12" name="Graphic 35">
              <a:extLst>
                <a:ext uri="{FF2B5EF4-FFF2-40B4-BE49-F238E27FC236}">
                  <a16:creationId xmlns:a16="http://schemas.microsoft.com/office/drawing/2014/main" id="{70DCEE8A-52A6-4A62-DF86-6C13A68787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00544" y="3704840"/>
              <a:ext cx="957798" cy="95779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41C24A-362A-6046-A742-BBE81AE457FF}"/>
                </a:ext>
              </a:extLst>
            </p:cNvPr>
            <p:cNvSpPr txBox="1"/>
            <p:nvPr/>
          </p:nvSpPr>
          <p:spPr>
            <a:xfrm>
              <a:off x="1569888" y="4012680"/>
              <a:ext cx="851195" cy="3693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 algn="l"/>
              <a:r>
                <a:rPr lang="en-US" b="1" dirty="0">
                  <a:solidFill>
                    <a:srgbClr val="BF0815"/>
                  </a:solidFill>
                </a:rPr>
                <a:t>Policy 2</a:t>
              </a:r>
            </a:p>
          </p:txBody>
        </p:sp>
        <p:sp>
          <p:nvSpPr>
            <p:cNvPr id="14" name="Down Arrow 13">
              <a:extLst>
                <a:ext uri="{FF2B5EF4-FFF2-40B4-BE49-F238E27FC236}">
                  <a16:creationId xmlns:a16="http://schemas.microsoft.com/office/drawing/2014/main" id="{BA1A660B-8891-7478-DE5F-B0733435A017}"/>
                </a:ext>
              </a:extLst>
            </p:cNvPr>
            <p:cNvSpPr/>
            <p:nvPr/>
          </p:nvSpPr>
          <p:spPr>
            <a:xfrm rot="17100000">
              <a:off x="3638747" y="2794453"/>
              <a:ext cx="480962" cy="470971"/>
            </a:xfrm>
            <a:prstGeom prst="downArrow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45720" rIns="45720"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5" name="Down Arrow 14">
              <a:extLst>
                <a:ext uri="{FF2B5EF4-FFF2-40B4-BE49-F238E27FC236}">
                  <a16:creationId xmlns:a16="http://schemas.microsoft.com/office/drawing/2014/main" id="{893B54D2-3A88-55F3-EB42-CE330834516F}"/>
                </a:ext>
              </a:extLst>
            </p:cNvPr>
            <p:cNvSpPr/>
            <p:nvPr/>
          </p:nvSpPr>
          <p:spPr>
            <a:xfrm rot="15300000">
              <a:off x="3638746" y="3777195"/>
              <a:ext cx="480962" cy="470971"/>
            </a:xfrm>
            <a:prstGeom prst="downArrow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45720" rIns="45720"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2D46A41A-8A5E-18E3-6C41-669565A64484}"/>
                </a:ext>
              </a:extLst>
            </p:cNvPr>
            <p:cNvSpPr/>
            <p:nvPr/>
          </p:nvSpPr>
          <p:spPr>
            <a:xfrm>
              <a:off x="4464427" y="2901206"/>
              <a:ext cx="1580225" cy="1307236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45720" rIns="45720"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Zelkova</a:t>
              </a:r>
            </a:p>
          </p:txBody>
        </p:sp>
        <p:sp>
          <p:nvSpPr>
            <p:cNvPr id="17" name="Down Arrow 16">
              <a:extLst>
                <a:ext uri="{FF2B5EF4-FFF2-40B4-BE49-F238E27FC236}">
                  <a16:creationId xmlns:a16="http://schemas.microsoft.com/office/drawing/2014/main" id="{CE03C833-5F9B-05CD-895F-4B87743FF245}"/>
                </a:ext>
              </a:extLst>
            </p:cNvPr>
            <p:cNvSpPr/>
            <p:nvPr/>
          </p:nvSpPr>
          <p:spPr>
            <a:xfrm rot="16200000">
              <a:off x="6377080" y="3302692"/>
              <a:ext cx="480962" cy="470971"/>
            </a:xfrm>
            <a:prstGeom prst="downArrow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45720" rIns="45720"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FFA219CA-7EDE-16EE-FBFE-5E08AE70EF46}"/>
                    </a:ext>
                  </a:extLst>
                </p:cNvPr>
                <p:cNvSpPr txBox="1"/>
                <p:nvPr/>
              </p:nvSpPr>
              <p:spPr>
                <a:xfrm>
                  <a:off x="7190470" y="3368900"/>
                  <a:ext cx="1982432" cy="338554"/>
                </a:xfrm>
                <a:prstGeom prst="rect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txBody>
                <a:bodyPr wrap="square" lIns="0" rIns="0" rtlCol="0">
                  <a:spAutoFit/>
                </a:bodyPr>
                <a:lstStyle/>
                <a:p>
                  <a:pPr algn="ctr"/>
                  <a:r>
                    <a:rPr lang="en-US" sz="1600" dirty="0">
                      <a:solidFill>
                        <a:schemeClr val="bg1"/>
                      </a:solidFill>
                    </a:rPr>
                    <a:t>Policy 1 </a:t>
                  </a:r>
                  <a14:m>
                    <m:oMath xmlns:m="http://schemas.openxmlformats.org/officeDocument/2006/math">
                      <m:r>
                        <a:rPr lang="en-US" sz="1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≤ </m:t>
                      </m:r>
                    </m:oMath>
                  </a14:m>
                  <a:r>
                    <a:rPr lang="en-US" sz="1600" dirty="0">
                      <a:solidFill>
                        <a:schemeClr val="bg1"/>
                      </a:solidFill>
                    </a:rPr>
                    <a:t>Policy 2 ? </a:t>
                  </a:r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FFA219CA-7EDE-16EE-FBFE-5E08AE70EF4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90470" y="3368900"/>
                  <a:ext cx="1982432" cy="338554"/>
                </a:xfrm>
                <a:prstGeom prst="rect">
                  <a:avLst/>
                </a:prstGeom>
                <a:blipFill>
                  <a:blip r:embed="rId5"/>
                  <a:stretch>
                    <a:fillRect l="-1899" t="-3571" r="-5063" b="-17857"/>
                  </a:stretch>
                </a:blipFill>
                <a:ln>
                  <a:solidFill>
                    <a:schemeClr val="bg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25498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C4D000C-110A-EF03-2D41-4EDD04C2136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23544" y="1382072"/>
            <a:ext cx="3862281" cy="4160408"/>
          </a:xfrm>
          <a:prstGeom prst="rect">
            <a:avLst/>
          </a:prstGeom>
          <a:ln w="41275">
            <a:solidFill>
              <a:schemeClr val="accent5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8AEFA9E-33E5-CF0A-ADB7-E13EB273049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28088" y="1376842"/>
            <a:ext cx="3867006" cy="4165497"/>
          </a:xfrm>
          <a:prstGeom prst="rect">
            <a:avLst/>
          </a:prstGeom>
          <a:ln w="41275">
            <a:solidFill>
              <a:schemeClr val="accent5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1AA257A-E481-EA5E-5985-31EF51160F33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909" y="1369335"/>
            <a:ext cx="3880560" cy="4180098"/>
          </a:xfrm>
          <a:prstGeom prst="rect">
            <a:avLst/>
          </a:prstGeom>
          <a:ln w="41275">
            <a:solidFill>
              <a:schemeClr val="accent5"/>
            </a:solidFill>
          </a:ln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416EED-95C5-BBFE-6970-482E4474F5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3FBBE-687F-7A49-A57C-1AD5CB014EF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455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D991C23-B4B1-E04E-A873-4BF21FE66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Amazon’s secure payment vault on AWS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81F781-95AD-FC4B-AA5E-017234837A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570" y="1320559"/>
            <a:ext cx="7074364" cy="3570163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4F8948E-63EF-9746-A47F-195055D0A0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4298" y="3105639"/>
            <a:ext cx="7074364" cy="3098555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6269B5E-631A-450F-14D5-21FD47223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3FBBE-687F-7A49-A57C-1AD5CB014EF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487443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8294F-77B0-C845-813A-AAB3403A07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Preventative Controls @ S3 (Block Public Access)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EEFA7E-0087-1F47-98B9-5863F85DFA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0749" y="810660"/>
            <a:ext cx="9471452" cy="5595173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4EA605D0-7BE5-D646-A9CA-A41B4B7E9ED4}"/>
              </a:ext>
            </a:extLst>
          </p:cNvPr>
          <p:cNvGrpSpPr/>
          <p:nvPr/>
        </p:nvGrpSpPr>
        <p:grpSpPr>
          <a:xfrm>
            <a:off x="2573104" y="1801822"/>
            <a:ext cx="8933997" cy="3552674"/>
            <a:chOff x="3087725" y="2162186"/>
            <a:chExt cx="10720796" cy="4263209"/>
          </a:xfrm>
        </p:grpSpPr>
        <p:sp>
          <p:nvSpPr>
            <p:cNvPr id="9" name="Rectangular Callout 8">
              <a:extLst>
                <a:ext uri="{FF2B5EF4-FFF2-40B4-BE49-F238E27FC236}">
                  <a16:creationId xmlns:a16="http://schemas.microsoft.com/office/drawing/2014/main" id="{22546BB4-CA5E-D349-962A-80E9399C165E}"/>
                </a:ext>
              </a:extLst>
            </p:cNvPr>
            <p:cNvSpPr/>
            <p:nvPr/>
          </p:nvSpPr>
          <p:spPr>
            <a:xfrm>
              <a:off x="3087725" y="2162186"/>
              <a:ext cx="10720795" cy="4263209"/>
            </a:xfrm>
            <a:prstGeom prst="wedgeRectCallout">
              <a:avLst>
                <a:gd name="adj1" fmla="val -48566"/>
                <a:gd name="adj2" fmla="val -65275"/>
              </a:avLst>
            </a:prstGeom>
            <a:solidFill>
              <a:schemeClr val="tx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28600" rIns="228600" rtlCol="0" anchor="ctr"/>
            <a:lstStyle/>
            <a:p>
              <a:pPr algn="ctr"/>
              <a:endParaRPr lang="en-US" sz="1500" dirty="0">
                <a:solidFill>
                  <a:schemeClr val="bg1"/>
                </a:solidFill>
              </a:endParaRP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35FDBF8-A33D-7349-8ADB-9A863F3F73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04021" y="2234395"/>
              <a:ext cx="10604500" cy="4191000"/>
            </a:xfrm>
            <a:prstGeom prst="rect">
              <a:avLst/>
            </a:prstGeom>
          </p:spPr>
        </p:pic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B8055D6-472E-AD6F-534A-D0CDAA7AA1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3FBBE-687F-7A49-A57C-1AD5CB014EFC}" type="slidenum">
              <a:rPr lang="en-US" smtClean="0"/>
              <a:t>19</a:t>
            </a:fld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A9EC364-1C7C-E397-6739-95EA8BF0ED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6496" y="3150847"/>
            <a:ext cx="7772400" cy="2325530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051620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Content Placeholder 11">
            <a:extLst>
              <a:ext uri="{FF2B5EF4-FFF2-40B4-BE49-F238E27FC236}">
                <a16:creationId xmlns:a16="http://schemas.microsoft.com/office/drawing/2014/main" id="{654CC873-A9F9-C6D5-070E-ED367D2270F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9424" y="307732"/>
            <a:ext cx="10574619" cy="597877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383C85A-E002-667C-E3E2-86148DB89D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8372" y="463344"/>
            <a:ext cx="8656337" cy="5560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927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C289F7-0CB7-3A4D-8B28-8FF4B5D64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Scaling Zelkova</a:t>
            </a:r>
          </a:p>
        </p:txBody>
      </p:sp>
    </p:spTree>
    <p:extLst>
      <p:ext uri="{BB962C8B-B14F-4D97-AF65-F5344CB8AC3E}">
        <p14:creationId xmlns:p14="http://schemas.microsoft.com/office/powerpoint/2010/main" val="1139231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1BAF0F-33AF-8641-8E78-93CDF13BEC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Zelkova in the Cloud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C501EAD-C285-364B-B729-B9DBBA6A82BE}"/>
              </a:ext>
            </a:extLst>
          </p:cNvPr>
          <p:cNvGrpSpPr/>
          <p:nvPr/>
        </p:nvGrpSpPr>
        <p:grpSpPr>
          <a:xfrm>
            <a:off x="2213514" y="2511793"/>
            <a:ext cx="7745257" cy="2366387"/>
            <a:chOff x="2467387" y="4278312"/>
            <a:chExt cx="9294308" cy="2839664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B2B0E66-B99A-2E4E-8BAD-3A4F458929E2}"/>
                </a:ext>
              </a:extLst>
            </p:cNvPr>
            <p:cNvSpPr/>
            <p:nvPr/>
          </p:nvSpPr>
          <p:spPr>
            <a:xfrm>
              <a:off x="2467387" y="4278312"/>
              <a:ext cx="9294308" cy="283966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 dirty="0"/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F902F0EC-0A28-C946-A306-9A69F8ABCB2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09917" y="4696164"/>
              <a:ext cx="8188389" cy="226661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414266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EA55B0-22CF-A659-6D47-84B8C3C42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Zelkova Improvements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D99FEB4-4289-481A-C76B-DBCED1DCCC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665" y="2071243"/>
            <a:ext cx="10318955" cy="2715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6580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F84627-516D-CAF3-CD0C-3FC6499D4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Solver Improvements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38EAA4-701C-8ED0-2897-BCD748019D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5517" y="848637"/>
            <a:ext cx="6801633" cy="5101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6017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1BAF0F-33AF-8641-8E78-93CDF13BEC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Zelkova Implementation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739CB70-0BA9-6B16-5926-5797222CCE05}"/>
              </a:ext>
            </a:extLst>
          </p:cNvPr>
          <p:cNvGrpSpPr/>
          <p:nvPr/>
        </p:nvGrpSpPr>
        <p:grpSpPr>
          <a:xfrm>
            <a:off x="1128944" y="2163931"/>
            <a:ext cx="9934112" cy="2530137"/>
            <a:chOff x="885397" y="3565357"/>
            <a:chExt cx="9934112" cy="2530137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7956EBF-CB3A-97F9-BF7E-28D91168831F}"/>
                </a:ext>
              </a:extLst>
            </p:cNvPr>
            <p:cNvSpPr/>
            <p:nvPr/>
          </p:nvSpPr>
          <p:spPr>
            <a:xfrm>
              <a:off x="885397" y="3565357"/>
              <a:ext cx="9934112" cy="253013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45720" rIns="45720"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pic>
          <p:nvPicPr>
            <p:cNvPr id="9" name="Graphic 35">
              <a:extLst>
                <a:ext uri="{FF2B5EF4-FFF2-40B4-BE49-F238E27FC236}">
                  <a16:creationId xmlns:a16="http://schemas.microsoft.com/office/drawing/2014/main" id="{4E416636-1AD3-BD97-81C5-C1178EB468F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82886" y="3684301"/>
              <a:ext cx="957798" cy="95779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DE46162-41A9-481A-B154-4B7017FB67E2}"/>
                </a:ext>
              </a:extLst>
            </p:cNvPr>
            <p:cNvSpPr txBox="1"/>
            <p:nvPr/>
          </p:nvSpPr>
          <p:spPr>
            <a:xfrm>
              <a:off x="1052230" y="3992141"/>
              <a:ext cx="851195" cy="3693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 algn="l"/>
              <a:r>
                <a:rPr lang="en-US" b="1" dirty="0">
                  <a:solidFill>
                    <a:srgbClr val="BF0815"/>
                  </a:solidFill>
                </a:rPr>
                <a:t>Policy 1</a:t>
              </a:r>
            </a:p>
          </p:txBody>
        </p:sp>
        <p:pic>
          <p:nvPicPr>
            <p:cNvPr id="11" name="Graphic 35">
              <a:extLst>
                <a:ext uri="{FF2B5EF4-FFF2-40B4-BE49-F238E27FC236}">
                  <a16:creationId xmlns:a16="http://schemas.microsoft.com/office/drawing/2014/main" id="{59C7EFB9-E8CC-1F72-0F6D-2AE921A72A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82886" y="4980441"/>
              <a:ext cx="957798" cy="95779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4B762D6-D5E6-77D9-3577-84B2F72714BB}"/>
                </a:ext>
              </a:extLst>
            </p:cNvPr>
            <p:cNvSpPr txBox="1"/>
            <p:nvPr/>
          </p:nvSpPr>
          <p:spPr>
            <a:xfrm>
              <a:off x="1052230" y="5288281"/>
              <a:ext cx="851195" cy="369332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 algn="l"/>
              <a:r>
                <a:rPr lang="en-US" b="1" dirty="0">
                  <a:solidFill>
                    <a:srgbClr val="BF0815"/>
                  </a:solidFill>
                </a:rPr>
                <a:t>Policy 2</a:t>
              </a:r>
            </a:p>
          </p:txBody>
        </p:sp>
        <p:sp>
          <p:nvSpPr>
            <p:cNvPr id="13" name="Down Arrow 12">
              <a:extLst>
                <a:ext uri="{FF2B5EF4-FFF2-40B4-BE49-F238E27FC236}">
                  <a16:creationId xmlns:a16="http://schemas.microsoft.com/office/drawing/2014/main" id="{63AC5B2E-1C22-4A4F-C7BA-B203123AB631}"/>
                </a:ext>
              </a:extLst>
            </p:cNvPr>
            <p:cNvSpPr/>
            <p:nvPr/>
          </p:nvSpPr>
          <p:spPr>
            <a:xfrm rot="17100000">
              <a:off x="3121089" y="4070054"/>
              <a:ext cx="480962" cy="470971"/>
            </a:xfrm>
            <a:prstGeom prst="downArrow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45720" rIns="45720"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4" name="Down Arrow 13">
              <a:extLst>
                <a:ext uri="{FF2B5EF4-FFF2-40B4-BE49-F238E27FC236}">
                  <a16:creationId xmlns:a16="http://schemas.microsoft.com/office/drawing/2014/main" id="{75EE8565-C001-6E2F-457C-9F3C86A04A67}"/>
                </a:ext>
              </a:extLst>
            </p:cNvPr>
            <p:cNvSpPr/>
            <p:nvPr/>
          </p:nvSpPr>
          <p:spPr>
            <a:xfrm rot="15300000">
              <a:off x="3121088" y="5052796"/>
              <a:ext cx="480962" cy="470971"/>
            </a:xfrm>
            <a:prstGeom prst="downArrow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45720" rIns="45720"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4463AA13-5307-BF82-39CE-499EBBC83CBD}"/>
                </a:ext>
              </a:extLst>
            </p:cNvPr>
            <p:cNvSpPr/>
            <p:nvPr/>
          </p:nvSpPr>
          <p:spPr>
            <a:xfrm>
              <a:off x="3946769" y="4176807"/>
              <a:ext cx="1580225" cy="1307236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45720" rIns="45720"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Zelkova</a:t>
              </a:r>
            </a:p>
          </p:txBody>
        </p:sp>
        <p:sp>
          <p:nvSpPr>
            <p:cNvPr id="16" name="Down Arrow 15">
              <a:extLst>
                <a:ext uri="{FF2B5EF4-FFF2-40B4-BE49-F238E27FC236}">
                  <a16:creationId xmlns:a16="http://schemas.microsoft.com/office/drawing/2014/main" id="{6B796E40-81E0-1CBA-C794-50BCBCB70EB3}"/>
                </a:ext>
              </a:extLst>
            </p:cNvPr>
            <p:cNvSpPr/>
            <p:nvPr/>
          </p:nvSpPr>
          <p:spPr>
            <a:xfrm rot="16200000">
              <a:off x="5859422" y="4578293"/>
              <a:ext cx="480962" cy="470971"/>
            </a:xfrm>
            <a:prstGeom prst="downArrow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45720" rIns="45720"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24807C41-E37E-5824-FF50-A8410CF20A5E}"/>
                    </a:ext>
                  </a:extLst>
                </p:cNvPr>
                <p:cNvSpPr txBox="1"/>
                <p:nvPr/>
              </p:nvSpPr>
              <p:spPr>
                <a:xfrm>
                  <a:off x="8776061" y="4641887"/>
                  <a:ext cx="1982432" cy="338554"/>
                </a:xfrm>
                <a:prstGeom prst="rect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txBody>
                <a:bodyPr wrap="square" lIns="0" rIns="0" rtlCol="0">
                  <a:spAutoFit/>
                </a:bodyPr>
                <a:lstStyle/>
                <a:p>
                  <a:pPr algn="ctr"/>
                  <a:r>
                    <a:rPr lang="en-US" sz="1600" dirty="0">
                      <a:solidFill>
                        <a:schemeClr val="bg1"/>
                      </a:solidFill>
                    </a:rPr>
                    <a:t>Policy 1 </a:t>
                  </a:r>
                  <a14:m>
                    <m:oMath xmlns:m="http://schemas.openxmlformats.org/officeDocument/2006/math">
                      <m:r>
                        <a:rPr lang="en-US" sz="1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≤ </m:t>
                      </m:r>
                    </m:oMath>
                  </a14:m>
                  <a:r>
                    <a:rPr lang="en-US" sz="1600" dirty="0">
                      <a:solidFill>
                        <a:schemeClr val="bg1"/>
                      </a:solidFill>
                    </a:rPr>
                    <a:t>Policy 2 ? </a:t>
                  </a: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24807C41-E37E-5824-FF50-A8410CF20A5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76061" y="4641887"/>
                  <a:ext cx="1982432" cy="338554"/>
                </a:xfrm>
                <a:prstGeom prst="rect">
                  <a:avLst/>
                </a:prstGeom>
                <a:blipFill>
                  <a:blip r:embed="rId4"/>
                  <a:stretch>
                    <a:fillRect l="-1899" t="-3448" r="-5063" b="-17241"/>
                  </a:stretch>
                </a:blipFill>
                <a:ln>
                  <a:solidFill>
                    <a:schemeClr val="bg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69226696-ED19-5F14-16F1-7569D4C3098F}"/>
                </a:ext>
              </a:extLst>
            </p:cNvPr>
            <p:cNvSpPr/>
            <p:nvPr/>
          </p:nvSpPr>
          <p:spPr>
            <a:xfrm>
              <a:off x="6499619" y="4176807"/>
              <a:ext cx="1580225" cy="1307236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45720" rIns="45720"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SMT Portfolio</a:t>
              </a:r>
            </a:p>
          </p:txBody>
        </p:sp>
        <p:sp>
          <p:nvSpPr>
            <p:cNvPr id="19" name="Down Arrow 18">
              <a:extLst>
                <a:ext uri="{FF2B5EF4-FFF2-40B4-BE49-F238E27FC236}">
                  <a16:creationId xmlns:a16="http://schemas.microsoft.com/office/drawing/2014/main" id="{0A59BEA8-1695-E090-2E43-BA3B6A63F880}"/>
                </a:ext>
              </a:extLst>
            </p:cNvPr>
            <p:cNvSpPr/>
            <p:nvPr/>
          </p:nvSpPr>
          <p:spPr>
            <a:xfrm rot="16200000">
              <a:off x="8239079" y="4578293"/>
              <a:ext cx="480962" cy="470971"/>
            </a:xfrm>
            <a:prstGeom prst="downArrow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45720" rIns="45720"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34125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4A2EAB-A6CC-4814-07A4-E6FD885990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Better Together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D43BDA-2F60-03E5-B727-A88F2DA9EA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401348"/>
            <a:ext cx="5407068" cy="40553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FA2D232-616D-9FC4-9D5C-F7383B5379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8018" y="1401347"/>
            <a:ext cx="5407068" cy="4055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2095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6AA2D-0746-578C-AA16-EC5153C341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Are more solvers Always Better?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7987E9-045B-E5F8-094F-35FB10EFD5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7940" y="820455"/>
            <a:ext cx="6872614" cy="5154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7938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5817E-928C-C91F-5403-EB3BBC7DFB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Solver Diversity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48A1B1-B651-EB2F-FFC0-857613EB76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2887" y="801665"/>
            <a:ext cx="6851737" cy="5138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0247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1EB3F1-E081-514B-8BB6-F89B093C6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Encoding Differences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E3CD2A-4CE7-8B4E-812B-EC77C4A752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525585"/>
            <a:ext cx="10281153" cy="1708160"/>
          </a:xfrm>
        </p:spPr>
        <p:txBody>
          <a:bodyPr/>
          <a:lstStyle/>
          <a:p>
            <a:b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Action": "s3:GetObject"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"Resource": "arn:aws:s3:::my-bucket/*”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aws:SourceArn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": "arn:aws:sns:us-east-2:444455556666:MyTopic"</a:t>
            </a:r>
          </a:p>
          <a:p>
            <a:b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4F77D3-79FB-5B82-EECD-766070BFD8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3FBBE-687F-7A49-A57C-1AD5CB014EFC}" type="slidenum">
              <a:rPr lang="en-US" smtClean="0"/>
              <a:t>28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 Placeholder 2">
                <a:extLst>
                  <a:ext uri="{FF2B5EF4-FFF2-40B4-BE49-F238E27FC236}">
                    <a16:creationId xmlns:a16="http://schemas.microsoft.com/office/drawing/2014/main" id="{98C27D3E-708D-DC19-EE81-55476C81C5F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9600" y="3018503"/>
                <a:ext cx="10903974" cy="3185651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lIns="60959" rIns="60959">
                <a:normAutofit lnSpcReduction="10000"/>
              </a:bodyPr>
              <a:lstStyle>
                <a:lvl1pPr marL="342900" marR="0" indent="-342900" algn="l" defTabSz="457200" rtl="0" latinLnBrk="0">
                  <a:lnSpc>
                    <a:spcPct val="100000"/>
                  </a:lnSpc>
                  <a:spcBef>
                    <a:spcPts val="400"/>
                  </a:spcBef>
                  <a:spcAft>
                    <a:spcPts val="0"/>
                  </a:spcAft>
                  <a:buClrTx/>
                  <a:buSzPct val="100000"/>
                  <a:buFont typeface="Arial"/>
                  <a:buChar char="•"/>
                  <a:tabLst/>
                  <a:defRPr sz="1800" b="0" i="0" u="none" strike="noStrike" cap="none" spc="0" baseline="0">
                    <a:ln>
                      <a:noFill/>
                    </a:ln>
                    <a:solidFill>
                      <a:schemeClr val="accent6">
                        <a:lumOff val="44000"/>
                      </a:schemeClr>
                    </a:solidFill>
                    <a:uFillTx/>
                    <a:latin typeface="Amazon Ember" panose="020B0603020204020204" pitchFamily="34" charset="0"/>
                    <a:ea typeface="Amazon Ember" panose="020B0603020204020204" pitchFamily="34" charset="0"/>
                    <a:cs typeface="Amazon Ember" panose="020B0603020204020204" pitchFamily="34" charset="0"/>
                    <a:sym typeface="Arial"/>
                  </a:defRPr>
                </a:lvl1pPr>
                <a:lvl2pPr marL="778668" marR="0" indent="-321468" algn="l" defTabSz="457200" rtl="0" latinLnBrk="0">
                  <a:lnSpc>
                    <a:spcPct val="100000"/>
                  </a:lnSpc>
                  <a:spcBef>
                    <a:spcPts val="400"/>
                  </a:spcBef>
                  <a:spcAft>
                    <a:spcPts val="0"/>
                  </a:spcAft>
                  <a:buClrTx/>
                  <a:buSzPct val="100000"/>
                  <a:buFont typeface="Arial"/>
                  <a:buChar char="–"/>
                  <a:tabLst/>
                  <a:defRPr sz="1800" b="0" i="0" u="none" strike="noStrike" cap="none" spc="0" baseline="0">
                    <a:ln>
                      <a:noFill/>
                    </a:ln>
                    <a:solidFill>
                      <a:schemeClr val="accent6">
                        <a:lumOff val="44000"/>
                      </a:schemeClr>
                    </a:solidFill>
                    <a:uFillTx/>
                    <a:latin typeface="Amazon Ember" panose="020B0603020204020204" pitchFamily="34" charset="0"/>
                    <a:ea typeface="Amazon Ember" panose="020B0603020204020204" pitchFamily="34" charset="0"/>
                    <a:cs typeface="Amazon Ember" panose="020B0603020204020204" pitchFamily="34" charset="0"/>
                    <a:sym typeface="Arial"/>
                  </a:defRPr>
                </a:lvl2pPr>
                <a:lvl3pPr marL="1208314" marR="0" indent="-293914" algn="l" defTabSz="457200" rtl="0" latinLnBrk="0">
                  <a:lnSpc>
                    <a:spcPct val="100000"/>
                  </a:lnSpc>
                  <a:spcBef>
                    <a:spcPts val="400"/>
                  </a:spcBef>
                  <a:spcAft>
                    <a:spcPts val="0"/>
                  </a:spcAft>
                  <a:buClrTx/>
                  <a:buSzPct val="100000"/>
                  <a:buFont typeface="Arial"/>
                  <a:buChar char="•"/>
                  <a:tabLst/>
                  <a:defRPr sz="1800" b="0" i="0" u="none" strike="noStrike" cap="none" spc="0" baseline="0">
                    <a:ln>
                      <a:noFill/>
                    </a:ln>
                    <a:solidFill>
                      <a:schemeClr val="accent6">
                        <a:lumOff val="44000"/>
                      </a:schemeClr>
                    </a:solidFill>
                    <a:uFillTx/>
                    <a:latin typeface="Amazon Ember" panose="020B0603020204020204" pitchFamily="34" charset="0"/>
                    <a:ea typeface="Amazon Ember" panose="020B0603020204020204" pitchFamily="34" charset="0"/>
                    <a:cs typeface="Amazon Ember" panose="020B0603020204020204" pitchFamily="34" charset="0"/>
                    <a:sym typeface="Arial"/>
                  </a:defRPr>
                </a:lvl3pPr>
                <a:lvl4pPr marL="1714500" marR="0" indent="-342900" algn="l" defTabSz="457200" rtl="0" latinLnBrk="0">
                  <a:lnSpc>
                    <a:spcPct val="100000"/>
                  </a:lnSpc>
                  <a:spcBef>
                    <a:spcPts val="400"/>
                  </a:spcBef>
                  <a:spcAft>
                    <a:spcPts val="0"/>
                  </a:spcAft>
                  <a:buClrTx/>
                  <a:buSzPct val="100000"/>
                  <a:buFont typeface="Arial"/>
                  <a:buChar char="–"/>
                  <a:tabLst/>
                  <a:defRPr sz="1800" b="0" i="0" u="none" strike="noStrike" cap="none" spc="0" baseline="0">
                    <a:ln>
                      <a:noFill/>
                    </a:ln>
                    <a:solidFill>
                      <a:schemeClr val="accent6">
                        <a:lumOff val="44000"/>
                      </a:schemeClr>
                    </a:solidFill>
                    <a:uFillTx/>
                    <a:latin typeface="Amazon Ember" panose="020B0603020204020204" pitchFamily="34" charset="0"/>
                    <a:ea typeface="Amazon Ember" panose="020B0603020204020204" pitchFamily="34" charset="0"/>
                    <a:cs typeface="Amazon Ember" panose="020B0603020204020204" pitchFamily="34" charset="0"/>
                    <a:sym typeface="Arial"/>
                  </a:defRPr>
                </a:lvl4pPr>
                <a:lvl5pPr marL="2171700" marR="0" indent="-342900" algn="l" defTabSz="457200" rtl="0" latinLnBrk="0">
                  <a:lnSpc>
                    <a:spcPct val="100000"/>
                  </a:lnSpc>
                  <a:spcBef>
                    <a:spcPts val="400"/>
                  </a:spcBef>
                  <a:spcAft>
                    <a:spcPts val="0"/>
                  </a:spcAft>
                  <a:buClrTx/>
                  <a:buSzPct val="100000"/>
                  <a:buFont typeface="Arial"/>
                  <a:buChar char="»"/>
                  <a:tabLst/>
                  <a:defRPr sz="1800" b="0" i="0" u="none" strike="noStrike" cap="none" spc="0" baseline="0">
                    <a:ln>
                      <a:noFill/>
                    </a:ln>
                    <a:solidFill>
                      <a:schemeClr val="accent6">
                        <a:lumOff val="44000"/>
                      </a:schemeClr>
                    </a:solidFill>
                    <a:uFillTx/>
                    <a:latin typeface="Amazon Ember" panose="020B0603020204020204" pitchFamily="34" charset="0"/>
                    <a:ea typeface="Amazon Ember" panose="020B0603020204020204" pitchFamily="34" charset="0"/>
                    <a:cs typeface="Amazon Ember" panose="020B0603020204020204" pitchFamily="34" charset="0"/>
                    <a:sym typeface="Arial"/>
                  </a:defRPr>
                </a:lvl5pPr>
                <a:lvl6pPr marL="2491739" marR="0" indent="-205739" algn="l" defTabSz="457200" rtl="0" latinLnBrk="0">
                  <a:lnSpc>
                    <a:spcPct val="100000"/>
                  </a:lnSpc>
                  <a:spcBef>
                    <a:spcPts val="400"/>
                  </a:spcBef>
                  <a:spcAft>
                    <a:spcPts val="0"/>
                  </a:spcAft>
                  <a:buClrTx/>
                  <a:buSzPct val="100000"/>
                  <a:buFont typeface="Arial"/>
                  <a:buChar char="•"/>
                  <a:tabLst/>
                  <a:defRPr sz="1800" b="0" i="0" u="none" strike="noStrike" cap="none" spc="0" baseline="0">
                    <a:ln>
                      <a:noFill/>
                    </a:ln>
                    <a:solidFill>
                      <a:schemeClr val="accent6">
                        <a:lumOff val="44000"/>
                      </a:schemeClr>
                    </a:solidFill>
                    <a:uFillTx/>
                    <a:latin typeface="Arial"/>
                    <a:ea typeface="Arial"/>
                    <a:cs typeface="Arial"/>
                    <a:sym typeface="Arial"/>
                  </a:defRPr>
                </a:lvl6pPr>
                <a:lvl7pPr marL="2948939" marR="0" indent="-205739" algn="l" defTabSz="457200" rtl="0" latinLnBrk="0">
                  <a:lnSpc>
                    <a:spcPct val="100000"/>
                  </a:lnSpc>
                  <a:spcBef>
                    <a:spcPts val="400"/>
                  </a:spcBef>
                  <a:spcAft>
                    <a:spcPts val="0"/>
                  </a:spcAft>
                  <a:buClrTx/>
                  <a:buSzPct val="100000"/>
                  <a:buFont typeface="Arial"/>
                  <a:buChar char="•"/>
                  <a:tabLst/>
                  <a:defRPr sz="1800" b="0" i="0" u="none" strike="noStrike" cap="none" spc="0" baseline="0">
                    <a:ln>
                      <a:noFill/>
                    </a:ln>
                    <a:solidFill>
                      <a:schemeClr val="accent6">
                        <a:lumOff val="44000"/>
                      </a:schemeClr>
                    </a:solidFill>
                    <a:uFillTx/>
                    <a:latin typeface="Arial"/>
                    <a:ea typeface="Arial"/>
                    <a:cs typeface="Arial"/>
                    <a:sym typeface="Arial"/>
                  </a:defRPr>
                </a:lvl7pPr>
                <a:lvl8pPr marL="3406140" marR="0" indent="-205740" algn="l" defTabSz="457200" rtl="0" latinLnBrk="0">
                  <a:lnSpc>
                    <a:spcPct val="100000"/>
                  </a:lnSpc>
                  <a:spcBef>
                    <a:spcPts val="400"/>
                  </a:spcBef>
                  <a:spcAft>
                    <a:spcPts val="0"/>
                  </a:spcAft>
                  <a:buClrTx/>
                  <a:buSzPct val="100000"/>
                  <a:buFont typeface="Arial"/>
                  <a:buChar char="•"/>
                  <a:tabLst/>
                  <a:defRPr sz="1800" b="0" i="0" u="none" strike="noStrike" cap="none" spc="0" baseline="0">
                    <a:ln>
                      <a:noFill/>
                    </a:ln>
                    <a:solidFill>
                      <a:schemeClr val="accent6">
                        <a:lumOff val="44000"/>
                      </a:schemeClr>
                    </a:solidFill>
                    <a:uFillTx/>
                    <a:latin typeface="Arial"/>
                    <a:ea typeface="Arial"/>
                    <a:cs typeface="Arial"/>
                    <a:sym typeface="Arial"/>
                  </a:defRPr>
                </a:lvl8pPr>
                <a:lvl9pPr marL="3863340" marR="0" indent="-205740" algn="l" defTabSz="457200" rtl="0" latinLnBrk="0">
                  <a:lnSpc>
                    <a:spcPct val="100000"/>
                  </a:lnSpc>
                  <a:spcBef>
                    <a:spcPts val="400"/>
                  </a:spcBef>
                  <a:spcAft>
                    <a:spcPts val="0"/>
                  </a:spcAft>
                  <a:buClrTx/>
                  <a:buSzPct val="100000"/>
                  <a:buFont typeface="Arial"/>
                  <a:buChar char="•"/>
                  <a:tabLst/>
                  <a:defRPr sz="1800" b="0" i="0" u="none" strike="noStrike" cap="none" spc="0" baseline="0">
                    <a:ln>
                      <a:noFill/>
                    </a:ln>
                    <a:solidFill>
                      <a:schemeClr val="accent6">
                        <a:lumOff val="44000"/>
                      </a:schemeClr>
                    </a:solidFill>
                    <a:uFillTx/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indent="0">
                  <a:buNone/>
                </a:pPr>
                <a:r>
                  <a:rPr lang="en-US" sz="24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"Action": "s3:Get*”</a:t>
                </a:r>
              </a:p>
              <a:p>
                <a:r>
                  <a:rPr lang="en-US" sz="24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Regex </a:t>
                </a:r>
                <a:br>
                  <a:rPr lang="en-US" sz="2400" dirty="0">
                    <a:latin typeface="Consolas" panose="020B0609020204030204" pitchFamily="49" charset="0"/>
                    <a:cs typeface="Consolas" panose="020B0609020204030204" pitchFamily="49" charset="0"/>
                  </a:rPr>
                </a:b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200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nor/>
                      </m:rPr>
                      <a:rPr lang="en-US" sz="2200" dirty="0"/>
                      <m:t> </m:t>
                    </m:r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</m:oMath>
                </a14:m>
                <a:r>
                  <a:rPr lang="en-US" sz="2200" dirty="0"/>
                  <a:t>“s3:Get*”)</a:t>
                </a:r>
                <a:br>
                  <a:rPr lang="en-US" sz="2200" dirty="0"/>
                </a:br>
                <a:endParaRPr lang="en-US" sz="2200" dirty="0"/>
              </a:p>
              <a:p>
                <a:pPr/>
                <a:r>
                  <a:rPr lang="en-US" sz="2200" dirty="0">
                    <a:latin typeface="Cambria Math" panose="02040503050406030204" pitchFamily="18" charset="0"/>
                  </a:rPr>
                  <a:t>Word equation</a:t>
                </a:r>
                <a:br>
                  <a:rPr lang="en-US" sz="2200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2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𝑛𝑠</m:t>
                        </m:r>
                      </m:sub>
                    </m:sSub>
                    <m:r>
                      <a:rPr lang="en-US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”:”</m:t>
                    </m:r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</m:t>
                    </m:r>
                  </m:oMath>
                </a14:m>
                <a:br>
                  <a:rPr lang="en-US" sz="2200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𝑛𝑠</m:t>
                        </m:r>
                      </m:sub>
                    </m:sSub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sz="2200" dirty="0"/>
                      <m:t>“</m:t>
                    </m:r>
                    <m:r>
                      <m:rPr>
                        <m:nor/>
                      </m:rPr>
                      <a:rPr lang="en-US" sz="2200" dirty="0"/>
                      <m:t>s</m:t>
                    </m:r>
                    <m:r>
                      <m:rPr>
                        <m:nor/>
                      </m:rPr>
                      <a:rPr lang="en-US" sz="2200" dirty="0"/>
                      <m:t>3”</m:t>
                    </m:r>
                    <m:r>
                      <a:rPr lang="en-US" sz="2200" b="0" i="1" dirty="0" smtClean="0">
                        <a:latin typeface="Cambria Math" panose="02040503050406030204" pitchFamily="18" charset="0"/>
                      </a:rPr>
                      <m:t>    </m:t>
                    </m:r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</m:t>
                    </m:r>
                  </m:oMath>
                </a14:m>
                <a:br>
                  <a:rPr lang="en-US" sz="2200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200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200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nor/>
                      </m:rPr>
                      <a:rPr lang="en-US" sz="2200" dirty="0"/>
                      <m:t> </m:t>
                    </m:r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</m:oMath>
                </a14:m>
                <a:r>
                  <a:rPr lang="en-US" sz="2200" dirty="0"/>
                  <a:t>“Get*”)</a:t>
                </a:r>
                <a:br>
                  <a:rPr lang="en-US" sz="2200" dirty="0">
                    <a:latin typeface="Cambria Math" panose="02040503050406030204" pitchFamily="18" charset="0"/>
                  </a:rPr>
                </a:br>
                <a:endParaRPr lang="en-US" sz="2200" dirty="0"/>
              </a:p>
            </p:txBody>
          </p:sp>
        </mc:Choice>
        <mc:Fallback>
          <p:sp>
            <p:nvSpPr>
              <p:cNvPr id="15" name="Text Placeholder 2">
                <a:extLst>
                  <a:ext uri="{FF2B5EF4-FFF2-40B4-BE49-F238E27FC236}">
                    <a16:creationId xmlns:a16="http://schemas.microsoft.com/office/drawing/2014/main" id="{98C27D3E-708D-DC19-EE81-55476C81C5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3018503"/>
                <a:ext cx="10903974" cy="3185651"/>
              </a:xfrm>
              <a:prstGeom prst="rect">
                <a:avLst/>
              </a:prstGeom>
              <a:blipFill>
                <a:blip r:embed="rId3"/>
                <a:stretch>
                  <a:fillRect l="-1281" t="-2778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="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08069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8EA089-ED8E-0029-8FE5-7045CD982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Encoding Differences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92BF39-B697-FCCA-91B4-1D55CCC05E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0465" y="829849"/>
            <a:ext cx="6926893" cy="5195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6094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D755BD5-3A09-9731-FD26-5DE18416670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81B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E7E361-F48E-B9FE-AFA1-981796B2F7B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5260" y="0"/>
            <a:ext cx="11681479" cy="6858000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860363-5862-4B42-AB0D-71BC82198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043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AEC3EB-4893-1860-BE91-BE4680AEB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Encoding Choices: Revisiting Assumptions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454413-0827-2A0F-8B7F-D3904273D26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813FBBE-687F-7A49-A57C-1AD5CB014EFC}" type="slidenum">
              <a:rPr lang="en-US" smtClean="0"/>
              <a:t>30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Placeholder 5">
                <a:extLst>
                  <a:ext uri="{FF2B5EF4-FFF2-40B4-BE49-F238E27FC236}">
                    <a16:creationId xmlns:a16="http://schemas.microsoft.com/office/drawing/2014/main" id="{5CDA47C0-7FA2-A83A-D681-E437933D0A77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609600" y="1714500"/>
                <a:ext cx="10972800" cy="3468642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Regular Expressions vs Containment constraints</a:t>
                </a:r>
                <a:br>
                  <a:rPr lang="en-US" dirty="0"/>
                </a:br>
                <a:br>
                  <a:rPr lang="en-US" dirty="0"/>
                </a:br>
                <a:r>
                  <a:rPr lang="en-US" dirty="0"/>
                  <a:t>“a*b*c”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⟼ </m:t>
                    </m:r>
                  </m:oMath>
                </a14:m>
                <a:r>
                  <a:rPr lang="en-US" dirty="0"/>
                  <a:t>prefix(”a”, v)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</m:t>
                    </m:r>
                  </m:oMath>
                </a14:m>
                <a:r>
                  <a:rPr lang="en-US" dirty="0"/>
                  <a:t> contains(“b”, v)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</m:t>
                    </m:r>
                  </m:oMath>
                </a14:m>
                <a:r>
                  <a:rPr lang="en-US" dirty="0"/>
                  <a:t> suffix(“c”, v)</a:t>
                </a:r>
                <a:br>
                  <a:rPr lang="en-US" dirty="0"/>
                </a:br>
                <a:br>
                  <a:rPr lang="en-US" dirty="0"/>
                </a:br>
                <a:r>
                  <a:rPr lang="en-US" dirty="0"/>
                  <a:t>“ab*</a:t>
                </a:r>
                <a:r>
                  <a:rPr lang="en-US" dirty="0" err="1"/>
                  <a:t>ba</a:t>
                </a:r>
                <a:r>
                  <a:rPr lang="en-US" dirty="0"/>
                  <a:t>”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⟼ </m:t>
                    </m:r>
                  </m:oMath>
                </a14:m>
                <a:r>
                  <a:rPr lang="en-US" dirty="0"/>
                  <a:t>prefix(”ab”, v)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</m:t>
                    </m:r>
                  </m:oMath>
                </a14:m>
                <a:r>
                  <a:rPr lang="en-US" dirty="0"/>
                  <a:t> suffix(“</a:t>
                </a:r>
                <a:r>
                  <a:rPr lang="en-US" dirty="0" err="1"/>
                  <a:t>ba</a:t>
                </a:r>
                <a:r>
                  <a:rPr lang="en-US" dirty="0"/>
                  <a:t>”, v)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</m:t>
                    </m:r>
                  </m:oMath>
                </a14:m>
                <a:r>
                  <a:rPr lang="en-US" dirty="0"/>
                  <a:t> v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dirty="0"/>
                  <a:t> ”aba”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Case Insensitive Operators</a:t>
                </a:r>
                <a:br>
                  <a:rPr lang="en-US" dirty="0"/>
                </a:br>
                <a:br>
                  <a:rPr lang="en-US" dirty="0"/>
                </a:br>
                <a:r>
                  <a:rPr lang="en-US" dirty="0"/>
                  <a:t>(</a:t>
                </a:r>
                <a:r>
                  <a:rPr lang="en-US" i="1" dirty="0" err="1"/>
                  <a:t>StringEqualsIgnoreCase</a:t>
                </a:r>
                <a:r>
                  <a:rPr lang="en-US" i="1" dirty="0"/>
                  <a:t>, s3:prefix, Uploads)</a:t>
                </a:r>
                <a:br>
                  <a:rPr lang="en-US" dirty="0"/>
                </a:br>
                <a:endParaRPr lang="en-US" dirty="0"/>
              </a:p>
            </p:txBody>
          </p:sp>
        </mc:Choice>
        <mc:Fallback xmlns="">
          <p:sp>
            <p:nvSpPr>
              <p:cNvPr id="6" name="Text Placeholder 5">
                <a:extLst>
                  <a:ext uri="{FF2B5EF4-FFF2-40B4-BE49-F238E27FC236}">
                    <a16:creationId xmlns:a16="http://schemas.microsoft.com/office/drawing/2014/main" id="{5CDA47C0-7FA2-A83A-D681-E437933D0A7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609600" y="1714500"/>
                <a:ext cx="10972800" cy="3468642"/>
              </a:xfrm>
              <a:blipFill>
                <a:blip r:embed="rId3"/>
                <a:stretch>
                  <a:fillRect l="-1387" t="-2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83829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EBA8AB-B980-5B25-2C08-DC091527C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Avoiding SMT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100519-8564-2125-1ADC-488C47EE40C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9600" y="1714500"/>
            <a:ext cx="6971071" cy="2191369"/>
          </a:xfrm>
        </p:spPr>
        <p:txBody>
          <a:bodyPr/>
          <a:lstStyle/>
          <a:p>
            <a:r>
              <a:rPr lang="en-US" dirty="0"/>
              <a:t>Block Public Access </a:t>
            </a:r>
            <a:br>
              <a:rPr lang="en-US" dirty="0"/>
            </a:br>
            <a:r>
              <a:rPr lang="en-US" dirty="0"/>
              <a:t>check for </a:t>
            </a:r>
            <a:r>
              <a:rPr lang="en-US" i="1" dirty="0"/>
              <a:t>untrusted </a:t>
            </a:r>
            <a:r>
              <a:rPr lang="en-US" dirty="0"/>
              <a:t>accesses</a:t>
            </a:r>
          </a:p>
          <a:p>
            <a:r>
              <a:rPr lang="en-US" dirty="0"/>
              <a:t>Optimization: Elide trusted accesses</a:t>
            </a:r>
          </a:p>
          <a:p>
            <a:r>
              <a:rPr lang="en-US" dirty="0"/>
              <a:t>Improvement: Better detection of trivial cases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479E03-F37A-005E-A35D-13AC762FEF0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813FBBE-687F-7A49-A57C-1AD5CB014EFC}" type="slidenum">
              <a:rPr lang="en-US" smtClean="0"/>
              <a:t>31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71EF64-1EF8-EAD4-7139-BC764D15F5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9983" y="1307953"/>
            <a:ext cx="3673607" cy="4755405"/>
          </a:xfrm>
          <a:prstGeom prst="rect">
            <a:avLst/>
          </a:prstGeom>
          <a:ln w="38100">
            <a:solidFill>
              <a:schemeClr val="accent5"/>
            </a:solidFill>
          </a:ln>
        </p:spPr>
      </p:pic>
    </p:spTree>
    <p:extLst>
      <p:ext uri="{BB962C8B-B14F-4D97-AF65-F5344CB8AC3E}">
        <p14:creationId xmlns:p14="http://schemas.microsoft.com/office/powerpoint/2010/main" val="2864111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5817E-928C-C91F-5403-EB3BBC7DFB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Parser Improvements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0D6619-1A06-96C5-38A8-DD14072FC6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2373" y="688780"/>
            <a:ext cx="7196518" cy="5397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7434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C289F7-0CB7-3A4D-8B28-8FF4B5D64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050435"/>
            <a:ext cx="7823200" cy="75713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Directions for Solvers</a:t>
            </a:r>
          </a:p>
        </p:txBody>
      </p:sp>
    </p:spTree>
    <p:extLst>
      <p:ext uri="{BB962C8B-B14F-4D97-AF65-F5344CB8AC3E}">
        <p14:creationId xmlns:p14="http://schemas.microsoft.com/office/powerpoint/2010/main" val="3597959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B7834-0D6F-904E-BEA4-1FD40C06B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Correctness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838822-6005-1508-A2DB-BDBF765E6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3FBBE-687F-7A49-A57C-1AD5CB014EFC}" type="slidenum">
              <a:rPr lang="en-US" smtClean="0"/>
              <a:t>34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18D639F-603B-EA29-AD04-A0FCEF84A41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9506" y="1536905"/>
            <a:ext cx="10972800" cy="501064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EDE4FA3-57ED-08CA-17DB-F55578E4122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1483" y="2708779"/>
            <a:ext cx="9150517" cy="4149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556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F548A6-9F19-8C55-4751-7EABF7866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and Reliability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683E95-E0AD-35E6-2C3F-92EB45734F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714500"/>
            <a:ext cx="10972800" cy="4533549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Portfolio performance</a:t>
            </a:r>
          </a:p>
          <a:p>
            <a:pPr marL="742950" lvl="1" indent="-457200">
              <a:buFont typeface="Arial" panose="020B0604020202020204" pitchFamily="34" charset="0"/>
              <a:buChar char="•"/>
            </a:pPr>
            <a:r>
              <a:rPr lang="en-US" dirty="0"/>
              <a:t>Solver diversity</a:t>
            </a:r>
          </a:p>
          <a:p>
            <a:pPr marL="742950" lvl="1" indent="-457200">
              <a:buFont typeface="Arial" panose="020B0604020202020204" pitchFamily="34" charset="0"/>
              <a:buChar char="•"/>
            </a:pPr>
            <a:r>
              <a:rPr lang="en-US" dirty="0"/>
              <a:t>Domain specific solvers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Tools to help tune performance</a:t>
            </a:r>
          </a:p>
          <a:p>
            <a:pPr marL="742950" lvl="1" indent="-457200">
              <a:buFont typeface="Arial" panose="020B0604020202020204" pitchFamily="34" charset="0"/>
              <a:buChar char="•"/>
            </a:pPr>
            <a:r>
              <a:rPr lang="en-US" dirty="0"/>
              <a:t>Configurations</a:t>
            </a:r>
          </a:p>
          <a:p>
            <a:pPr marL="742950" lvl="1" indent="-457200">
              <a:buFont typeface="Arial" panose="020B0604020202020204" pitchFamily="34" charset="0"/>
              <a:buChar char="•"/>
            </a:pPr>
            <a:r>
              <a:rPr lang="en-US" dirty="0"/>
              <a:t>Encoding choices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Monotonic Improvements</a:t>
            </a:r>
          </a:p>
          <a:p>
            <a:pPr marL="742950" lvl="1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DBCBED-A9E8-E480-1025-350C18B4D5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3FBBE-687F-7A49-A57C-1AD5CB014EF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660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5817E-928C-C91F-5403-EB3BBC7DFB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Monotonic Improvements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E3E330-0720-F918-96B7-EBAE3A6AD5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2373" y="688780"/>
            <a:ext cx="7193240" cy="5394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238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706644-FB51-90B0-6D8A-F1D48AF5F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136E0D-826B-8946-154F-EE91058B9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714500"/>
            <a:ext cx="10972800" cy="2336024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Soft constraints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Better incremental solving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Efficient All-Sat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021E2A-300B-FA67-F423-595F5DD1F5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3FBBE-687F-7A49-A57C-1AD5CB014EF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007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2042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8B26D0B-DFFF-0351-E8D6-3DD656C09B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F9AD667-8D41-DB82-ACA0-DA8931ACB0F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9800" y="142890"/>
            <a:ext cx="7772400" cy="6572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384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8B26D0B-DFFF-0351-E8D6-3DD656C09B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A87F16D-CEC8-163A-6601-4E3967EC0B8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9800" y="149826"/>
            <a:ext cx="7772400" cy="6558347"/>
          </a:xfrm>
          <a:prstGeom prst="rect">
            <a:avLst/>
          </a:prstGeom>
        </p:spPr>
      </p:pic>
      <p:sp>
        <p:nvSpPr>
          <p:cNvPr id="7" name="Rectangular Callout 6">
            <a:extLst>
              <a:ext uri="{FF2B5EF4-FFF2-40B4-BE49-F238E27FC236}">
                <a16:creationId xmlns:a16="http://schemas.microsoft.com/office/drawing/2014/main" id="{523F3EBC-9688-6E7C-3E21-66D5B16D60F5}"/>
              </a:ext>
            </a:extLst>
          </p:cNvPr>
          <p:cNvSpPr/>
          <p:nvPr/>
        </p:nvSpPr>
        <p:spPr>
          <a:xfrm>
            <a:off x="6317673" y="1819935"/>
            <a:ext cx="5556609" cy="843149"/>
          </a:xfrm>
          <a:prstGeom prst="wedgeRectCallout">
            <a:avLst>
              <a:gd name="adj1" fmla="val -105743"/>
              <a:gd name="adj2" fmla="val -163757"/>
            </a:avLst>
          </a:prstGeom>
          <a:solidFill>
            <a:schemeClr val="accent3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28600" rIns="228600"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Identity &amp; Access Management</a:t>
            </a:r>
          </a:p>
        </p:txBody>
      </p:sp>
    </p:spTree>
    <p:extLst>
      <p:ext uri="{BB962C8B-B14F-4D97-AF65-F5344CB8AC3E}">
        <p14:creationId xmlns:p14="http://schemas.microsoft.com/office/powerpoint/2010/main" val="3867706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9350F5-F600-57DF-67D4-548EC35EC5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Identity and Access Management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F51655-FDDC-6DED-D916-03950F2CAF1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813FBBE-687F-7A49-A57C-1AD5CB014EFC}" type="slidenum">
              <a:rPr lang="en-US" smtClean="0"/>
              <a:t>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66ED926-6D08-7897-6BB7-669EC4F506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570514"/>
            <a:ext cx="7772400" cy="3716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105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1EB3F1-E081-514B-8BB6-F89B093C6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IAM Policy Example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E3CD2A-4CE7-8B4E-812B-EC77C4A752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0541" y="1269946"/>
            <a:ext cx="10281153" cy="5384679"/>
          </a:xfrm>
        </p:spPr>
        <p:txBody>
          <a:bodyPr/>
          <a:lstStyle/>
          <a:p>
            <a:r>
              <a:rPr lang="en-US" sz="1333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1333" dirty="0">
                <a:latin typeface="Consolas" panose="020B0609020204030204" pitchFamily="49" charset="0"/>
                <a:cs typeface="Consolas" panose="020B0609020204030204" pitchFamily="49" charset="0"/>
              </a:rPr>
              <a:t>  "Statement": [</a:t>
            </a:r>
          </a:p>
          <a:p>
            <a:r>
              <a:rPr lang="en-US" sz="1333" dirty="0">
                <a:latin typeface="Consolas" panose="020B0609020204030204" pitchFamily="49" charset="0"/>
                <a:cs typeface="Consolas" panose="020B0609020204030204" pitchFamily="49" charset="0"/>
              </a:rPr>
              <a:t>    {</a:t>
            </a:r>
          </a:p>
          <a:p>
            <a:r>
              <a:rPr lang="en-US" sz="1333" dirty="0">
                <a:latin typeface="Consolas" panose="020B0609020204030204" pitchFamily="49" charset="0"/>
                <a:cs typeface="Consolas" panose="020B0609020204030204" pitchFamily="49" charset="0"/>
              </a:rPr>
              <a:t>      "Effect": "Allow",</a:t>
            </a:r>
          </a:p>
          <a:p>
            <a:r>
              <a:rPr lang="en-US" sz="1333" dirty="0">
                <a:latin typeface="Consolas" panose="020B0609020204030204" pitchFamily="49" charset="0"/>
                <a:cs typeface="Consolas" panose="020B0609020204030204" pitchFamily="49" charset="0"/>
              </a:rPr>
              <a:t>      "Principal": {</a:t>
            </a:r>
          </a:p>
          <a:p>
            <a:r>
              <a:rPr lang="en-US" sz="1333" dirty="0">
                <a:latin typeface="Consolas" panose="020B0609020204030204" pitchFamily="49" charset="0"/>
                <a:cs typeface="Consolas" panose="020B0609020204030204" pitchFamily="49" charset="0"/>
              </a:rPr>
              <a:t>        "AWS": "111122223333"</a:t>
            </a:r>
          </a:p>
          <a:p>
            <a:r>
              <a:rPr lang="en-US" sz="1333" dirty="0">
                <a:latin typeface="Consolas" panose="020B0609020204030204" pitchFamily="49" charset="0"/>
                <a:cs typeface="Consolas" panose="020B0609020204030204" pitchFamily="49" charset="0"/>
              </a:rPr>
              <a:t>      },</a:t>
            </a:r>
          </a:p>
          <a:p>
            <a:r>
              <a:rPr lang="en-US" sz="1333" dirty="0">
                <a:latin typeface="Consolas" panose="020B0609020204030204" pitchFamily="49" charset="0"/>
                <a:cs typeface="Consolas" panose="020B0609020204030204" pitchFamily="49" charset="0"/>
              </a:rPr>
              <a:t>      "Action": "s3:GetObject",</a:t>
            </a:r>
          </a:p>
          <a:p>
            <a:r>
              <a:rPr lang="en-US" sz="1333" dirty="0">
                <a:latin typeface="Consolas" panose="020B0609020204030204" pitchFamily="49" charset="0"/>
                <a:cs typeface="Consolas" panose="020B0609020204030204" pitchFamily="49" charset="0"/>
              </a:rPr>
              <a:t>      "Resource": "arn:aws:s3:::my-bucket/*”</a:t>
            </a:r>
            <a:br>
              <a:rPr lang="en-US" sz="1333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333" dirty="0">
                <a:latin typeface="Consolas" panose="020B0609020204030204" pitchFamily="49" charset="0"/>
                <a:cs typeface="Consolas" panose="020B0609020204030204" pitchFamily="49" charset="0"/>
              </a:rPr>
              <a:t>     },</a:t>
            </a:r>
          </a:p>
          <a:p>
            <a:r>
              <a:rPr lang="en-US" sz="1333" dirty="0">
                <a:latin typeface="Consolas" panose="020B0609020204030204" pitchFamily="49" charset="0"/>
                <a:cs typeface="Consolas" panose="020B0609020204030204" pitchFamily="49" charset="0"/>
              </a:rPr>
              <a:t>     {</a:t>
            </a:r>
          </a:p>
          <a:p>
            <a:r>
              <a:rPr lang="en-US" sz="1333" dirty="0">
                <a:latin typeface="Consolas" panose="020B0609020204030204" pitchFamily="49" charset="0"/>
                <a:cs typeface="Consolas" panose="020B0609020204030204" pitchFamily="49" charset="0"/>
              </a:rPr>
              <a:t>      "Effect": "Deny",</a:t>
            </a:r>
          </a:p>
          <a:p>
            <a:r>
              <a:rPr lang="en-US" sz="1333" dirty="0">
                <a:latin typeface="Consolas" panose="020B0609020204030204" pitchFamily="49" charset="0"/>
                <a:cs typeface="Consolas" panose="020B0609020204030204" pitchFamily="49" charset="0"/>
              </a:rPr>
              <a:t>      "Principal": "*",</a:t>
            </a:r>
          </a:p>
          <a:p>
            <a:r>
              <a:rPr lang="en-US" sz="1333" dirty="0">
                <a:latin typeface="Consolas" panose="020B0609020204030204" pitchFamily="49" charset="0"/>
                <a:cs typeface="Consolas" panose="020B0609020204030204" pitchFamily="49" charset="0"/>
              </a:rPr>
              <a:t>      "Action": "*",</a:t>
            </a:r>
          </a:p>
          <a:p>
            <a:r>
              <a:rPr lang="en-US" sz="1333" dirty="0">
                <a:latin typeface="Consolas" panose="020B0609020204030204" pitchFamily="49" charset="0"/>
                <a:cs typeface="Consolas" panose="020B0609020204030204" pitchFamily="49" charset="0"/>
              </a:rPr>
              <a:t>      "Resource": "arn:aws:s3:::my-bucket/*",</a:t>
            </a:r>
            <a:br>
              <a:rPr lang="en-US" sz="1333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333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333" dirty="0">
                <a:latin typeface="Consolas" panose="020B0609020204030204" pitchFamily="49" charset="0"/>
                <a:cs typeface="Consolas" panose="020B0609020204030204" pitchFamily="49" charset="0"/>
              </a:rPr>
              <a:t>      "Condition": {</a:t>
            </a:r>
          </a:p>
          <a:p>
            <a:r>
              <a:rPr lang="en-US" sz="1333" dirty="0">
                <a:latin typeface="Consolas" panose="020B0609020204030204" pitchFamily="49" charset="0"/>
                <a:cs typeface="Consolas" panose="020B0609020204030204" pitchFamily="49" charset="0"/>
              </a:rPr>
              <a:t>        "</a:t>
            </a:r>
            <a:r>
              <a:rPr lang="en-US" sz="1333" dirty="0" err="1">
                <a:latin typeface="Consolas" panose="020B0609020204030204" pitchFamily="49" charset="0"/>
                <a:cs typeface="Consolas" panose="020B0609020204030204" pitchFamily="49" charset="0"/>
              </a:rPr>
              <a:t>StringNotLike</a:t>
            </a:r>
            <a:r>
              <a:rPr lang="en-US" sz="1333" dirty="0">
                <a:latin typeface="Consolas" panose="020B0609020204030204" pitchFamily="49" charset="0"/>
                <a:cs typeface="Consolas" panose="020B0609020204030204" pitchFamily="49" charset="0"/>
              </a:rPr>
              <a:t>": {"</a:t>
            </a:r>
            <a:r>
              <a:rPr lang="en-US" sz="1333" dirty="0" err="1">
                <a:latin typeface="Consolas" panose="020B0609020204030204" pitchFamily="49" charset="0"/>
                <a:cs typeface="Consolas" panose="020B0609020204030204" pitchFamily="49" charset="0"/>
              </a:rPr>
              <a:t>aws:RequestedRegion</a:t>
            </a:r>
            <a:r>
              <a:rPr lang="en-US" sz="1333" dirty="0">
                <a:latin typeface="Consolas" panose="020B0609020204030204" pitchFamily="49" charset="0"/>
                <a:cs typeface="Consolas" panose="020B0609020204030204" pitchFamily="49" charset="0"/>
              </a:rPr>
              <a:t>": "us-*"} </a:t>
            </a:r>
            <a:br>
              <a:rPr lang="en-US" sz="1333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333" dirty="0">
                <a:latin typeface="Consolas" panose="020B0609020204030204" pitchFamily="49" charset="0"/>
                <a:cs typeface="Consolas" panose="020B0609020204030204" pitchFamily="49" charset="0"/>
              </a:rPr>
              <a:t>      }</a:t>
            </a:r>
            <a:br>
              <a:rPr lang="en-US" sz="1333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333" dirty="0">
                <a:latin typeface="Consolas" panose="020B0609020204030204" pitchFamily="49" charset="0"/>
                <a:cs typeface="Consolas" panose="020B0609020204030204" pitchFamily="49" charset="0"/>
              </a:rPr>
              <a:t>     }</a:t>
            </a:r>
          </a:p>
          <a:p>
            <a:r>
              <a:rPr lang="en-US" sz="1333" dirty="0">
                <a:latin typeface="Consolas" panose="020B0609020204030204" pitchFamily="49" charset="0"/>
                <a:cs typeface="Consolas" panose="020B0609020204030204" pitchFamily="49" charset="0"/>
              </a:rPr>
              <a:t>   ]</a:t>
            </a:r>
          </a:p>
          <a:p>
            <a:r>
              <a:rPr lang="en-US" sz="1333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5" name="Rectangular Callout 4">
            <a:extLst>
              <a:ext uri="{FF2B5EF4-FFF2-40B4-BE49-F238E27FC236}">
                <a16:creationId xmlns:a16="http://schemas.microsoft.com/office/drawing/2014/main" id="{9BC0168F-BABA-A046-BD2F-692EF458458D}"/>
              </a:ext>
            </a:extLst>
          </p:cNvPr>
          <p:cNvSpPr/>
          <p:nvPr/>
        </p:nvSpPr>
        <p:spPr>
          <a:xfrm>
            <a:off x="5006836" y="1805477"/>
            <a:ext cx="2820479" cy="643408"/>
          </a:xfrm>
          <a:prstGeom prst="wedgeRectCallout">
            <a:avLst>
              <a:gd name="adj1" fmla="val -87096"/>
              <a:gd name="adj2" fmla="val 78894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28600" rIns="228600"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Who …</a:t>
            </a:r>
          </a:p>
        </p:txBody>
      </p:sp>
      <p:sp>
        <p:nvSpPr>
          <p:cNvPr id="6" name="Rectangular Callout 5">
            <a:extLst>
              <a:ext uri="{FF2B5EF4-FFF2-40B4-BE49-F238E27FC236}">
                <a16:creationId xmlns:a16="http://schemas.microsoft.com/office/drawing/2014/main" id="{3C362CBC-B06D-FA4B-91FF-1346FC46CFBA}"/>
              </a:ext>
            </a:extLst>
          </p:cNvPr>
          <p:cNvSpPr/>
          <p:nvPr/>
        </p:nvSpPr>
        <p:spPr>
          <a:xfrm>
            <a:off x="5657836" y="2685599"/>
            <a:ext cx="4338958" cy="643408"/>
          </a:xfrm>
          <a:prstGeom prst="wedgeRectCallout">
            <a:avLst>
              <a:gd name="adj1" fmla="val -83419"/>
              <a:gd name="adj2" fmla="val 26047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28600" rIns="228600"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… is allowed to do what …</a:t>
            </a:r>
          </a:p>
        </p:txBody>
      </p:sp>
      <p:sp>
        <p:nvSpPr>
          <p:cNvPr id="7" name="Rectangular Callout 6">
            <a:extLst>
              <a:ext uri="{FF2B5EF4-FFF2-40B4-BE49-F238E27FC236}">
                <a16:creationId xmlns:a16="http://schemas.microsoft.com/office/drawing/2014/main" id="{B833A068-A65E-1D49-8C06-9A2F2C367660}"/>
              </a:ext>
            </a:extLst>
          </p:cNvPr>
          <p:cNvSpPr/>
          <p:nvPr/>
        </p:nvSpPr>
        <p:spPr>
          <a:xfrm>
            <a:off x="6417075" y="3524945"/>
            <a:ext cx="3748132" cy="643408"/>
          </a:xfrm>
          <a:prstGeom prst="wedgeRectCallout">
            <a:avLst>
              <a:gd name="adj1" fmla="val -80077"/>
              <a:gd name="adj2" fmla="val -48481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28600" rIns="228600"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… to what resources?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4F77D3-79FB-5B82-EECD-766070BFD8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3FBBE-687F-7A49-A57C-1AD5CB014EF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697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349C28F-0319-546A-DC81-CBEFF7D7744E}"/>
              </a:ext>
            </a:extLst>
          </p:cNvPr>
          <p:cNvSpPr/>
          <p:nvPr/>
        </p:nvSpPr>
        <p:spPr>
          <a:xfrm>
            <a:off x="2816941" y="4822722"/>
            <a:ext cx="2433485" cy="255639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20" tIns="45720" rIns="45720"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E9C0ED57-08D4-1680-E3A0-027945C47FD4}"/>
              </a:ext>
            </a:extLst>
          </p:cNvPr>
          <p:cNvSpPr/>
          <p:nvPr/>
        </p:nvSpPr>
        <p:spPr>
          <a:xfrm>
            <a:off x="2585884" y="4547418"/>
            <a:ext cx="344130" cy="255639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20" tIns="45720" rIns="45720"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F643386F-16E1-633D-9814-A5AE6D0F58E6}"/>
              </a:ext>
            </a:extLst>
          </p:cNvPr>
          <p:cNvSpPr/>
          <p:nvPr/>
        </p:nvSpPr>
        <p:spPr>
          <a:xfrm>
            <a:off x="2883302" y="4291779"/>
            <a:ext cx="344130" cy="255639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20" tIns="45720" rIns="45720"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E0286427-D55B-FE4D-1CE8-7E40EF68B9BD}"/>
              </a:ext>
            </a:extLst>
          </p:cNvPr>
          <p:cNvSpPr/>
          <p:nvPr/>
        </p:nvSpPr>
        <p:spPr>
          <a:xfrm>
            <a:off x="2816941" y="3320682"/>
            <a:ext cx="2433484" cy="255639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20" tIns="45720" rIns="45720"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68E0EFE8-E5F6-BB2F-7C81-2C161F7232AC}"/>
              </a:ext>
            </a:extLst>
          </p:cNvPr>
          <p:cNvSpPr/>
          <p:nvPr/>
        </p:nvSpPr>
        <p:spPr>
          <a:xfrm>
            <a:off x="2585884" y="3055210"/>
            <a:ext cx="1356851" cy="255639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20" tIns="45720" rIns="45720"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DAA84160-C63B-7494-3C63-6DD3B1A835A5}"/>
              </a:ext>
            </a:extLst>
          </p:cNvPr>
          <p:cNvSpPr/>
          <p:nvPr/>
        </p:nvSpPr>
        <p:spPr>
          <a:xfrm>
            <a:off x="2549006" y="2579494"/>
            <a:ext cx="1285575" cy="255639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20" tIns="45720" rIns="45720"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31B5D63-F018-637E-05AF-26DBE3A25B8A}"/>
              </a:ext>
            </a:extLst>
          </p:cNvPr>
          <p:cNvSpPr/>
          <p:nvPr/>
        </p:nvSpPr>
        <p:spPr>
          <a:xfrm>
            <a:off x="5732206" y="5447071"/>
            <a:ext cx="560439" cy="255639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20" tIns="45720" rIns="45720"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1EB3F1-E081-514B-8BB6-F89B093C6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IAM Policy Example: Strings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E3CD2A-4CE7-8B4E-812B-EC77C4A752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0541" y="1269946"/>
            <a:ext cx="10281153" cy="5384679"/>
          </a:xfrm>
        </p:spPr>
        <p:txBody>
          <a:bodyPr/>
          <a:lstStyle/>
          <a:p>
            <a:r>
              <a:rPr lang="en-US" sz="1333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1333" dirty="0">
                <a:latin typeface="Consolas" panose="020B0609020204030204" pitchFamily="49" charset="0"/>
                <a:cs typeface="Consolas" panose="020B0609020204030204" pitchFamily="49" charset="0"/>
              </a:rPr>
              <a:t>  "Statement": [</a:t>
            </a:r>
          </a:p>
          <a:p>
            <a:r>
              <a:rPr lang="en-US" sz="1333" dirty="0">
                <a:latin typeface="Consolas" panose="020B0609020204030204" pitchFamily="49" charset="0"/>
                <a:cs typeface="Consolas" panose="020B0609020204030204" pitchFamily="49" charset="0"/>
              </a:rPr>
              <a:t>    {</a:t>
            </a:r>
          </a:p>
          <a:p>
            <a:r>
              <a:rPr lang="en-US" sz="1333" dirty="0">
                <a:latin typeface="Consolas" panose="020B0609020204030204" pitchFamily="49" charset="0"/>
                <a:cs typeface="Consolas" panose="020B0609020204030204" pitchFamily="49" charset="0"/>
              </a:rPr>
              <a:t>      "Effect": "Allow",</a:t>
            </a:r>
          </a:p>
          <a:p>
            <a:r>
              <a:rPr lang="en-US" sz="1333" dirty="0">
                <a:latin typeface="Consolas" panose="020B0609020204030204" pitchFamily="49" charset="0"/>
                <a:cs typeface="Consolas" panose="020B0609020204030204" pitchFamily="49" charset="0"/>
              </a:rPr>
              <a:t>      "Principal": {</a:t>
            </a:r>
          </a:p>
          <a:p>
            <a:r>
              <a:rPr lang="en-US" sz="1333" dirty="0">
                <a:latin typeface="Consolas" panose="020B0609020204030204" pitchFamily="49" charset="0"/>
                <a:cs typeface="Consolas" panose="020B0609020204030204" pitchFamily="49" charset="0"/>
              </a:rPr>
              <a:t>        "AWS": "111122223333"</a:t>
            </a:r>
          </a:p>
          <a:p>
            <a:r>
              <a:rPr lang="en-US" sz="1333" dirty="0">
                <a:latin typeface="Consolas" panose="020B0609020204030204" pitchFamily="49" charset="0"/>
                <a:cs typeface="Consolas" panose="020B0609020204030204" pitchFamily="49" charset="0"/>
              </a:rPr>
              <a:t>      },</a:t>
            </a:r>
          </a:p>
          <a:p>
            <a:r>
              <a:rPr lang="en-US" sz="1333" dirty="0">
                <a:latin typeface="Consolas" panose="020B0609020204030204" pitchFamily="49" charset="0"/>
                <a:cs typeface="Consolas" panose="020B0609020204030204" pitchFamily="49" charset="0"/>
              </a:rPr>
              <a:t>      "Action": "s3:GetObject",</a:t>
            </a:r>
          </a:p>
          <a:p>
            <a:r>
              <a:rPr lang="en-US" sz="1333" dirty="0">
                <a:latin typeface="Consolas" panose="020B0609020204030204" pitchFamily="49" charset="0"/>
                <a:cs typeface="Consolas" panose="020B0609020204030204" pitchFamily="49" charset="0"/>
              </a:rPr>
              <a:t>      "Resource": "arn:aws:s3:::my-bucket/*”</a:t>
            </a:r>
            <a:br>
              <a:rPr lang="en-US" sz="1333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333" dirty="0">
                <a:latin typeface="Consolas" panose="020B0609020204030204" pitchFamily="49" charset="0"/>
                <a:cs typeface="Consolas" panose="020B0609020204030204" pitchFamily="49" charset="0"/>
              </a:rPr>
              <a:t>     },</a:t>
            </a:r>
          </a:p>
          <a:p>
            <a:r>
              <a:rPr lang="en-US" sz="1333" dirty="0">
                <a:latin typeface="Consolas" panose="020B0609020204030204" pitchFamily="49" charset="0"/>
                <a:cs typeface="Consolas" panose="020B0609020204030204" pitchFamily="49" charset="0"/>
              </a:rPr>
              <a:t>     {</a:t>
            </a:r>
          </a:p>
          <a:p>
            <a:r>
              <a:rPr lang="en-US" sz="1333" dirty="0">
                <a:latin typeface="Consolas" panose="020B0609020204030204" pitchFamily="49" charset="0"/>
                <a:cs typeface="Consolas" panose="020B0609020204030204" pitchFamily="49" charset="0"/>
              </a:rPr>
              <a:t>      "Effect": "Deny",</a:t>
            </a:r>
          </a:p>
          <a:p>
            <a:r>
              <a:rPr lang="en-US" sz="1333" dirty="0">
                <a:latin typeface="Consolas" panose="020B0609020204030204" pitchFamily="49" charset="0"/>
                <a:cs typeface="Consolas" panose="020B0609020204030204" pitchFamily="49" charset="0"/>
              </a:rPr>
              <a:t>      "Principal": "*",</a:t>
            </a:r>
          </a:p>
          <a:p>
            <a:r>
              <a:rPr lang="en-US" sz="1333" dirty="0">
                <a:latin typeface="Consolas" panose="020B0609020204030204" pitchFamily="49" charset="0"/>
                <a:cs typeface="Consolas" panose="020B0609020204030204" pitchFamily="49" charset="0"/>
              </a:rPr>
              <a:t>      "Action": "*",</a:t>
            </a:r>
          </a:p>
          <a:p>
            <a:r>
              <a:rPr lang="en-US" sz="1333" dirty="0">
                <a:latin typeface="Consolas" panose="020B0609020204030204" pitchFamily="49" charset="0"/>
                <a:cs typeface="Consolas" panose="020B0609020204030204" pitchFamily="49" charset="0"/>
              </a:rPr>
              <a:t>      "Resource": "arn:aws:s3:::my-bucket/*",</a:t>
            </a:r>
            <a:br>
              <a:rPr lang="en-US" sz="1333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333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333" dirty="0">
                <a:latin typeface="Consolas" panose="020B0609020204030204" pitchFamily="49" charset="0"/>
                <a:cs typeface="Consolas" panose="020B0609020204030204" pitchFamily="49" charset="0"/>
              </a:rPr>
              <a:t>      "Condition": {</a:t>
            </a:r>
          </a:p>
          <a:p>
            <a:r>
              <a:rPr lang="en-US" sz="1333" dirty="0">
                <a:latin typeface="Consolas" panose="020B0609020204030204" pitchFamily="49" charset="0"/>
                <a:cs typeface="Consolas" panose="020B0609020204030204" pitchFamily="49" charset="0"/>
              </a:rPr>
              <a:t>        "</a:t>
            </a:r>
            <a:r>
              <a:rPr lang="en-US" sz="1333" dirty="0" err="1">
                <a:latin typeface="Consolas" panose="020B0609020204030204" pitchFamily="49" charset="0"/>
                <a:cs typeface="Consolas" panose="020B0609020204030204" pitchFamily="49" charset="0"/>
              </a:rPr>
              <a:t>StringNotLike</a:t>
            </a:r>
            <a:r>
              <a:rPr lang="en-US" sz="1333" dirty="0">
                <a:latin typeface="Consolas" panose="020B0609020204030204" pitchFamily="49" charset="0"/>
                <a:cs typeface="Consolas" panose="020B0609020204030204" pitchFamily="49" charset="0"/>
              </a:rPr>
              <a:t>": {"</a:t>
            </a:r>
            <a:r>
              <a:rPr lang="en-US" sz="1333" dirty="0" err="1">
                <a:latin typeface="Consolas" panose="020B0609020204030204" pitchFamily="49" charset="0"/>
                <a:cs typeface="Consolas" panose="020B0609020204030204" pitchFamily="49" charset="0"/>
              </a:rPr>
              <a:t>aws:RequestedRegion</a:t>
            </a:r>
            <a:r>
              <a:rPr lang="en-US" sz="1333" dirty="0">
                <a:latin typeface="Consolas" panose="020B0609020204030204" pitchFamily="49" charset="0"/>
                <a:cs typeface="Consolas" panose="020B0609020204030204" pitchFamily="49" charset="0"/>
              </a:rPr>
              <a:t>": "us-*"} </a:t>
            </a:r>
            <a:br>
              <a:rPr lang="en-US" sz="1333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333" dirty="0">
                <a:latin typeface="Consolas" panose="020B0609020204030204" pitchFamily="49" charset="0"/>
                <a:cs typeface="Consolas" panose="020B0609020204030204" pitchFamily="49" charset="0"/>
              </a:rPr>
              <a:t>      }</a:t>
            </a:r>
            <a:br>
              <a:rPr lang="en-US" sz="1333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333" dirty="0">
                <a:latin typeface="Consolas" panose="020B0609020204030204" pitchFamily="49" charset="0"/>
                <a:cs typeface="Consolas" panose="020B0609020204030204" pitchFamily="49" charset="0"/>
              </a:rPr>
              <a:t>     }</a:t>
            </a:r>
          </a:p>
          <a:p>
            <a:r>
              <a:rPr lang="en-US" sz="1333" dirty="0">
                <a:latin typeface="Consolas" panose="020B0609020204030204" pitchFamily="49" charset="0"/>
                <a:cs typeface="Consolas" panose="020B0609020204030204" pitchFamily="49" charset="0"/>
              </a:rPr>
              <a:t>   ]</a:t>
            </a:r>
          </a:p>
          <a:p>
            <a:r>
              <a:rPr lang="en-US" sz="1333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4F77D3-79FB-5B82-EECD-766070BFD8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3FBBE-687F-7A49-A57C-1AD5CB014EF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092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31B5D63-F018-637E-05AF-26DBE3A25B8A}"/>
              </a:ext>
            </a:extLst>
          </p:cNvPr>
          <p:cNvSpPr/>
          <p:nvPr/>
        </p:nvSpPr>
        <p:spPr>
          <a:xfrm>
            <a:off x="1837072" y="5460234"/>
            <a:ext cx="1476399" cy="255639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45720" tIns="45720" rIns="45720"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E3CD2A-4CE7-8B4E-812B-EC77C4A752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0541" y="1269946"/>
            <a:ext cx="10281153" cy="5384679"/>
          </a:xfrm>
        </p:spPr>
        <p:txBody>
          <a:bodyPr/>
          <a:lstStyle/>
          <a:p>
            <a:r>
              <a:rPr lang="en-US" sz="1333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1333" dirty="0">
                <a:latin typeface="Consolas" panose="020B0609020204030204" pitchFamily="49" charset="0"/>
                <a:cs typeface="Consolas" panose="020B0609020204030204" pitchFamily="49" charset="0"/>
              </a:rPr>
              <a:t>  "Statement": [</a:t>
            </a:r>
          </a:p>
          <a:p>
            <a:r>
              <a:rPr lang="en-US" sz="1333" dirty="0">
                <a:latin typeface="Consolas" panose="020B0609020204030204" pitchFamily="49" charset="0"/>
                <a:cs typeface="Consolas" panose="020B0609020204030204" pitchFamily="49" charset="0"/>
              </a:rPr>
              <a:t>    {</a:t>
            </a:r>
          </a:p>
          <a:p>
            <a:r>
              <a:rPr lang="en-US" sz="1333" dirty="0">
                <a:latin typeface="Consolas" panose="020B0609020204030204" pitchFamily="49" charset="0"/>
                <a:cs typeface="Consolas" panose="020B0609020204030204" pitchFamily="49" charset="0"/>
              </a:rPr>
              <a:t>      "Effect": "Allow",</a:t>
            </a:r>
          </a:p>
          <a:p>
            <a:r>
              <a:rPr lang="en-US" sz="1333" dirty="0">
                <a:latin typeface="Consolas" panose="020B0609020204030204" pitchFamily="49" charset="0"/>
                <a:cs typeface="Consolas" panose="020B0609020204030204" pitchFamily="49" charset="0"/>
              </a:rPr>
              <a:t>      "Principal": {</a:t>
            </a:r>
          </a:p>
          <a:p>
            <a:r>
              <a:rPr lang="en-US" sz="1333" dirty="0">
                <a:latin typeface="Consolas" panose="020B0609020204030204" pitchFamily="49" charset="0"/>
                <a:cs typeface="Consolas" panose="020B0609020204030204" pitchFamily="49" charset="0"/>
              </a:rPr>
              <a:t>        "AWS": "111122223333"</a:t>
            </a:r>
          </a:p>
          <a:p>
            <a:r>
              <a:rPr lang="en-US" sz="1333" dirty="0">
                <a:latin typeface="Consolas" panose="020B0609020204030204" pitchFamily="49" charset="0"/>
                <a:cs typeface="Consolas" panose="020B0609020204030204" pitchFamily="49" charset="0"/>
              </a:rPr>
              <a:t>      },</a:t>
            </a:r>
          </a:p>
          <a:p>
            <a:r>
              <a:rPr lang="en-US" sz="1333" dirty="0">
                <a:latin typeface="Consolas" panose="020B0609020204030204" pitchFamily="49" charset="0"/>
                <a:cs typeface="Consolas" panose="020B0609020204030204" pitchFamily="49" charset="0"/>
              </a:rPr>
              <a:t>      "Action": "s3:GetObject",</a:t>
            </a:r>
          </a:p>
          <a:p>
            <a:r>
              <a:rPr lang="en-US" sz="1333" dirty="0">
                <a:latin typeface="Consolas" panose="020B0609020204030204" pitchFamily="49" charset="0"/>
                <a:cs typeface="Consolas" panose="020B0609020204030204" pitchFamily="49" charset="0"/>
              </a:rPr>
              <a:t>      "Resource": "arn:aws:s3:::my-bucket/*”</a:t>
            </a:r>
            <a:br>
              <a:rPr lang="en-US" sz="1333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333" dirty="0">
                <a:latin typeface="Consolas" panose="020B0609020204030204" pitchFamily="49" charset="0"/>
                <a:cs typeface="Consolas" panose="020B0609020204030204" pitchFamily="49" charset="0"/>
              </a:rPr>
              <a:t>     },</a:t>
            </a:r>
          </a:p>
          <a:p>
            <a:r>
              <a:rPr lang="en-US" sz="1333" dirty="0">
                <a:latin typeface="Consolas" panose="020B0609020204030204" pitchFamily="49" charset="0"/>
                <a:cs typeface="Consolas" panose="020B0609020204030204" pitchFamily="49" charset="0"/>
              </a:rPr>
              <a:t>     {</a:t>
            </a:r>
          </a:p>
          <a:p>
            <a:r>
              <a:rPr lang="en-US" sz="1333" dirty="0">
                <a:latin typeface="Consolas" panose="020B0609020204030204" pitchFamily="49" charset="0"/>
                <a:cs typeface="Consolas" panose="020B0609020204030204" pitchFamily="49" charset="0"/>
              </a:rPr>
              <a:t>      "Effect": "Deny",</a:t>
            </a:r>
          </a:p>
          <a:p>
            <a:r>
              <a:rPr lang="en-US" sz="1333" dirty="0">
                <a:latin typeface="Consolas" panose="020B0609020204030204" pitchFamily="49" charset="0"/>
                <a:cs typeface="Consolas" panose="020B0609020204030204" pitchFamily="49" charset="0"/>
              </a:rPr>
              <a:t>      "Principal": "*",</a:t>
            </a:r>
          </a:p>
          <a:p>
            <a:r>
              <a:rPr lang="en-US" sz="1333" dirty="0">
                <a:latin typeface="Consolas" panose="020B0609020204030204" pitchFamily="49" charset="0"/>
                <a:cs typeface="Consolas" panose="020B0609020204030204" pitchFamily="49" charset="0"/>
              </a:rPr>
              <a:t>      "Action": "*",</a:t>
            </a:r>
          </a:p>
          <a:p>
            <a:r>
              <a:rPr lang="en-US" sz="1333" dirty="0">
                <a:latin typeface="Consolas" panose="020B0609020204030204" pitchFamily="49" charset="0"/>
                <a:cs typeface="Consolas" panose="020B0609020204030204" pitchFamily="49" charset="0"/>
              </a:rPr>
              <a:t>      "Resource": "arn:aws:s3:::my-bucket/*",</a:t>
            </a:r>
            <a:br>
              <a:rPr lang="en-US" sz="1333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333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333" dirty="0">
                <a:latin typeface="Consolas" panose="020B0609020204030204" pitchFamily="49" charset="0"/>
                <a:cs typeface="Consolas" panose="020B0609020204030204" pitchFamily="49" charset="0"/>
              </a:rPr>
              <a:t>      "Condition": {</a:t>
            </a:r>
          </a:p>
          <a:p>
            <a:r>
              <a:rPr lang="en-US" sz="1333" dirty="0">
                <a:latin typeface="Consolas" panose="020B0609020204030204" pitchFamily="49" charset="0"/>
                <a:cs typeface="Consolas" panose="020B0609020204030204" pitchFamily="49" charset="0"/>
              </a:rPr>
              <a:t>        "</a:t>
            </a:r>
            <a:r>
              <a:rPr lang="en-US" sz="1333" dirty="0" err="1">
                <a:latin typeface="Consolas" panose="020B0609020204030204" pitchFamily="49" charset="0"/>
                <a:cs typeface="Consolas" panose="020B0609020204030204" pitchFamily="49" charset="0"/>
              </a:rPr>
              <a:t>StringNotLike</a:t>
            </a:r>
            <a:r>
              <a:rPr lang="en-US" sz="1333" dirty="0">
                <a:latin typeface="Consolas" panose="020B0609020204030204" pitchFamily="49" charset="0"/>
                <a:cs typeface="Consolas" panose="020B0609020204030204" pitchFamily="49" charset="0"/>
              </a:rPr>
              <a:t>": {"</a:t>
            </a:r>
            <a:r>
              <a:rPr lang="en-US" sz="1333" dirty="0" err="1">
                <a:latin typeface="Consolas" panose="020B0609020204030204" pitchFamily="49" charset="0"/>
                <a:cs typeface="Consolas" panose="020B0609020204030204" pitchFamily="49" charset="0"/>
              </a:rPr>
              <a:t>aws:RequestedRegion</a:t>
            </a:r>
            <a:r>
              <a:rPr lang="en-US" sz="1333" dirty="0">
                <a:latin typeface="Consolas" panose="020B0609020204030204" pitchFamily="49" charset="0"/>
                <a:cs typeface="Consolas" panose="020B0609020204030204" pitchFamily="49" charset="0"/>
              </a:rPr>
              <a:t>": "us-*"} </a:t>
            </a:r>
            <a:br>
              <a:rPr lang="en-US" sz="1333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333" dirty="0">
                <a:latin typeface="Consolas" panose="020B0609020204030204" pitchFamily="49" charset="0"/>
                <a:cs typeface="Consolas" panose="020B0609020204030204" pitchFamily="49" charset="0"/>
              </a:rPr>
              <a:t>      }</a:t>
            </a:r>
            <a:br>
              <a:rPr lang="en-US" sz="1333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333" dirty="0">
                <a:latin typeface="Consolas" panose="020B0609020204030204" pitchFamily="49" charset="0"/>
                <a:cs typeface="Consolas" panose="020B0609020204030204" pitchFamily="49" charset="0"/>
              </a:rPr>
              <a:t>     }</a:t>
            </a:r>
          </a:p>
          <a:p>
            <a:r>
              <a:rPr lang="en-US" sz="1333" dirty="0">
                <a:latin typeface="Consolas" panose="020B0609020204030204" pitchFamily="49" charset="0"/>
                <a:cs typeface="Consolas" panose="020B0609020204030204" pitchFamily="49" charset="0"/>
              </a:rPr>
              <a:t>   ]</a:t>
            </a:r>
          </a:p>
          <a:p>
            <a:r>
              <a:rPr lang="en-US" sz="1333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1EB3F1-E081-514B-8BB6-F89B093C6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IAM Policy Example: Types and Operators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4F77D3-79FB-5B82-EECD-766070BFD8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3FBBE-687F-7A49-A57C-1AD5CB014EFC}" type="slidenum">
              <a:rPr lang="en-US" smtClean="0"/>
              <a:t>9</a:t>
            </a:fld>
            <a:endParaRPr lang="en-US"/>
          </a:p>
        </p:txBody>
      </p:sp>
      <p:sp>
        <p:nvSpPr>
          <p:cNvPr id="15" name="Rectangular Callout 14">
            <a:extLst>
              <a:ext uri="{FF2B5EF4-FFF2-40B4-BE49-F238E27FC236}">
                <a16:creationId xmlns:a16="http://schemas.microsoft.com/office/drawing/2014/main" id="{3F676833-BBD6-1D10-30D0-5F7EA9321578}"/>
              </a:ext>
            </a:extLst>
          </p:cNvPr>
          <p:cNvSpPr/>
          <p:nvPr/>
        </p:nvSpPr>
        <p:spPr>
          <a:xfrm>
            <a:off x="7313503" y="3898019"/>
            <a:ext cx="2230935" cy="1562215"/>
          </a:xfrm>
          <a:prstGeom prst="wedgeRectCallout">
            <a:avLst>
              <a:gd name="adj1" fmla="val -233271"/>
              <a:gd name="adj2" fmla="val 49898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28600" rIns="228600" rtlCol="0" anchor="ctr"/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String operators</a:t>
            </a:r>
          </a:p>
          <a:p>
            <a:pPr algn="ctr"/>
            <a:r>
              <a:rPr lang="en-US" sz="1500" dirty="0">
                <a:solidFill>
                  <a:schemeClr val="bg1"/>
                </a:solidFill>
              </a:rPr>
              <a:t>Numeric operators</a:t>
            </a:r>
          </a:p>
          <a:p>
            <a:pPr algn="ctr"/>
            <a:r>
              <a:rPr lang="en-US" sz="1500" dirty="0">
                <a:solidFill>
                  <a:schemeClr val="bg1"/>
                </a:solidFill>
              </a:rPr>
              <a:t>Date operators</a:t>
            </a:r>
          </a:p>
          <a:p>
            <a:pPr algn="ctr"/>
            <a:r>
              <a:rPr lang="en-US" sz="1500" dirty="0">
                <a:solidFill>
                  <a:schemeClr val="bg1"/>
                </a:solidFill>
              </a:rPr>
              <a:t>Boolean operators</a:t>
            </a:r>
          </a:p>
          <a:p>
            <a:pPr algn="ctr"/>
            <a:r>
              <a:rPr lang="en-US" sz="1500" dirty="0">
                <a:solidFill>
                  <a:schemeClr val="bg1"/>
                </a:solidFill>
              </a:rPr>
              <a:t>IP address operators</a:t>
            </a:r>
          </a:p>
          <a:p>
            <a:pPr algn="ctr"/>
            <a:r>
              <a:rPr lang="en-US" sz="1500" dirty="0">
                <a:solidFill>
                  <a:schemeClr val="bg1"/>
                </a:solidFill>
              </a:rPr>
              <a:t>ARN operators</a:t>
            </a:r>
          </a:p>
        </p:txBody>
      </p:sp>
    </p:spTree>
    <p:extLst>
      <p:ext uri="{BB962C8B-B14F-4D97-AF65-F5344CB8AC3E}">
        <p14:creationId xmlns:p14="http://schemas.microsoft.com/office/powerpoint/2010/main" val="426481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theme/theme1.xml><?xml version="1.0" encoding="utf-8"?>
<a:theme xmlns:a="http://schemas.openxmlformats.org/drawingml/2006/main" name="AWS Confidential Dark">
  <a:themeElements>
    <a:clrScheme name="One Brand 2022 Dark">
      <a:dk1>
        <a:srgbClr val="000000"/>
      </a:dk1>
      <a:lt1>
        <a:sysClr val="window" lastClr="FFFFFF"/>
      </a:lt1>
      <a:dk2>
        <a:srgbClr val="232F3E"/>
      </a:dk2>
      <a:lt2>
        <a:srgbClr val="F1F3F3"/>
      </a:lt2>
      <a:accent1>
        <a:srgbClr val="FF8500"/>
      </a:accent1>
      <a:accent2>
        <a:srgbClr val="7C59ED"/>
      </a:accent2>
      <a:accent3>
        <a:srgbClr val="38EF7D"/>
      </a:accent3>
      <a:accent4>
        <a:srgbClr val="F46DBA"/>
      </a:accent4>
      <a:accent5>
        <a:srgbClr val="9FFCEA"/>
      </a:accent5>
      <a:accent6>
        <a:srgbClr val="FBD8BF"/>
      </a:accent6>
      <a:hlink>
        <a:srgbClr val="41B1E8"/>
      </a:hlink>
      <a:folHlink>
        <a:srgbClr val="41B1E8"/>
      </a:folHlink>
    </a:clrScheme>
    <a:fontScheme name="Ember Heavy and Ember">
      <a:majorFont>
        <a:latin typeface="Amazon Ember Heavy"/>
        <a:ea typeface=""/>
        <a:cs typeface=""/>
      </a:majorFont>
      <a:minorFont>
        <a:latin typeface="Amazon Embe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lIns="45720" tIns="45720" rIns="45720" rtlCol="0" anchor="ctr"/>
      <a:lstStyle>
        <a:defPPr algn="ctr">
          <a:defRPr dirty="0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 cap="rnd">
          <a:solidFill>
            <a:schemeClr val="tx1"/>
          </a:solidFill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rIns="0" rtlCol="0">
        <a:spAutoFit/>
      </a:bodyPr>
      <a:lstStyle>
        <a:defPPr algn="l">
          <a:defRPr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55" id="{7742EFB1-5D65-BC43-8C5A-52FA295D9C6D}" vid="{5211384F-8CF6-A242-84FF-8111C087FB4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AWS_Powerpoint Template_Non-Confidential_Dark_2022</Template>
  <TotalTime>81452</TotalTime>
  <Words>1159</Words>
  <Application>Microsoft Macintosh PowerPoint</Application>
  <PresentationFormat>Widescreen</PresentationFormat>
  <Paragraphs>239</Paragraphs>
  <Slides>38</Slides>
  <Notes>38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9" baseType="lpstr">
      <vt:lpstr>Amazon Ember</vt:lpstr>
      <vt:lpstr>Amazon Ember Display</vt:lpstr>
      <vt:lpstr>Amazon Ember Heavy</vt:lpstr>
      <vt:lpstr>Amazon Ember Regular</vt:lpstr>
      <vt:lpstr>Arial</vt:lpstr>
      <vt:lpstr>Calibri</vt:lpstr>
      <vt:lpstr>Cambria Math</vt:lpstr>
      <vt:lpstr>Consolas</vt:lpstr>
      <vt:lpstr>Lucida Console</vt:lpstr>
      <vt:lpstr>Wingdings</vt:lpstr>
      <vt:lpstr>AWS Confidential Dark</vt:lpstr>
      <vt:lpstr>String Solving at Scale</vt:lpstr>
      <vt:lpstr>PowerPoint Presentation</vt:lpstr>
      <vt:lpstr>PowerPoint Presentation</vt:lpstr>
      <vt:lpstr>PowerPoint Presentation</vt:lpstr>
      <vt:lpstr>PowerPoint Presentation</vt:lpstr>
      <vt:lpstr>Identity and Access Management</vt:lpstr>
      <vt:lpstr>IAM Policy Example</vt:lpstr>
      <vt:lpstr>IAM Policy Example: Strings</vt:lpstr>
      <vt:lpstr>IAM Policy Example: Types and Operators</vt:lpstr>
      <vt:lpstr>Zelkova IAM Policy Analysis</vt:lpstr>
      <vt:lpstr>Zelkova</vt:lpstr>
      <vt:lpstr>IAM Policy Example: Semantics</vt:lpstr>
      <vt:lpstr>IAM Policy Example: Semantics</vt:lpstr>
      <vt:lpstr>Allow and Deny</vt:lpstr>
      <vt:lpstr>Universal Questions</vt:lpstr>
      <vt:lpstr>Policy Comparisons</vt:lpstr>
      <vt:lpstr>PowerPoint Presentation</vt:lpstr>
      <vt:lpstr>Amazon’s secure payment vault on AWS</vt:lpstr>
      <vt:lpstr>Preventative Controls @ S3 (Block Public Access)</vt:lpstr>
      <vt:lpstr>Scaling Zelkova</vt:lpstr>
      <vt:lpstr>Zelkova in the Cloud</vt:lpstr>
      <vt:lpstr>Zelkova Improvements</vt:lpstr>
      <vt:lpstr>Solver Improvements</vt:lpstr>
      <vt:lpstr>Zelkova Implementation</vt:lpstr>
      <vt:lpstr>Better Together</vt:lpstr>
      <vt:lpstr>Are more solvers Always Better?</vt:lpstr>
      <vt:lpstr>Solver Diversity</vt:lpstr>
      <vt:lpstr>Encoding Differences</vt:lpstr>
      <vt:lpstr>Encoding Differences</vt:lpstr>
      <vt:lpstr>Encoding Choices: Revisiting Assumptions</vt:lpstr>
      <vt:lpstr>Avoiding SMT</vt:lpstr>
      <vt:lpstr>Parser Improvements</vt:lpstr>
      <vt:lpstr>Directions for Solvers</vt:lpstr>
      <vt:lpstr>Correctness</vt:lpstr>
      <vt:lpstr>Performance and Reliability</vt:lpstr>
      <vt:lpstr>Monotonic Improvements</vt:lpstr>
      <vt:lpstr>Features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Proofs for Distributed Solvers</dc:title>
  <dc:creator>Microsoft Office User</dc:creator>
  <cp:lastModifiedBy>Microsoft Office User</cp:lastModifiedBy>
  <cp:revision>505</cp:revision>
  <dcterms:created xsi:type="dcterms:W3CDTF">2022-06-30T21:37:35Z</dcterms:created>
  <dcterms:modified xsi:type="dcterms:W3CDTF">2023-07-20T05:27:00Z</dcterms:modified>
</cp:coreProperties>
</file>